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6" r:id="rId4"/>
    <p:sldId id="258" r:id="rId5"/>
    <p:sldId id="268" r:id="rId6"/>
    <p:sldId id="267" r:id="rId7"/>
  </p:sldIdLst>
  <p:sldSz cx="18288000" cy="10287000"/>
  <p:notesSz cx="6858000" cy="9144000"/>
  <p:embeddedFontLst>
    <p:embeddedFont>
      <p:font typeface="Tomorrow" panose="020B0604020202020204" charset="0"/>
      <p:regular r:id="rId8"/>
    </p:embeddedFont>
    <p:embeddedFont>
      <p:font typeface="HK Grotesk" panose="020B0604020202020204" charset="0"/>
      <p:regular r:id="rId9"/>
    </p:embeddedFont>
    <p:embeddedFont>
      <p:font typeface="Calibri" panose="020F0502020204030204" pitchFamily="34" charset="0"/>
      <p:regular r:id="rId10"/>
      <p:bold r:id="rId11"/>
      <p:italic r:id="rId12"/>
      <p:boldItalic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1" d="100"/>
          <a:sy n="71" d="100"/>
        </p:scale>
        <p:origin x="71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presProps" Target="presProps.xml"/></Relationships>
</file>

<file path=ppt/media/image1.png>
</file>

<file path=ppt/media/image2.png>
</file>

<file path=ppt/media/image3.jpeg>
</file>

<file path=ppt/media/image3.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saminasry.github.io/SJ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80D17"/>
        </a:solidFill>
        <a:effectLst/>
      </p:bgPr>
    </p:bg>
    <p:spTree>
      <p:nvGrpSpPr>
        <p:cNvPr id="1" name=""/>
        <p:cNvGrpSpPr/>
        <p:nvPr/>
      </p:nvGrpSpPr>
      <p:grpSpPr>
        <a:xfrm>
          <a:off x="0" y="0"/>
          <a:ext cx="0" cy="0"/>
          <a:chOff x="0" y="0"/>
          <a:chExt cx="0" cy="0"/>
        </a:xfrm>
      </p:grpSpPr>
      <p:sp>
        <p:nvSpPr>
          <p:cNvPr id="2" name="Freeform 2"/>
          <p:cNvSpPr/>
          <p:nvPr/>
        </p:nvSpPr>
        <p:spPr>
          <a:xfrm rot="-5400000">
            <a:off x="-2447923" y="-2986931"/>
            <a:ext cx="7771151" cy="7188315"/>
          </a:xfrm>
          <a:custGeom>
            <a:avLst/>
            <a:gdLst/>
            <a:ahLst/>
            <a:cxnLst/>
            <a:rect l="l" t="t" r="r" b="b"/>
            <a:pathLst>
              <a:path w="7771151" h="7188315">
                <a:moveTo>
                  <a:pt x="0" y="0"/>
                </a:moveTo>
                <a:lnTo>
                  <a:pt x="7771151" y="0"/>
                </a:lnTo>
                <a:lnTo>
                  <a:pt x="7771151" y="7188315"/>
                </a:lnTo>
                <a:lnTo>
                  <a:pt x="0" y="7188315"/>
                </a:lnTo>
                <a:lnTo>
                  <a:pt x="0" y="0"/>
                </a:lnTo>
                <a:close/>
              </a:path>
            </a:pathLst>
          </a:custGeom>
          <a:blipFill>
            <a:blip r:embed="rId2"/>
            <a:stretch>
              <a:fillRect/>
            </a:stretch>
          </a:blipFill>
        </p:spPr>
      </p:sp>
      <p:sp>
        <p:nvSpPr>
          <p:cNvPr id="3" name="Freeform 3"/>
          <p:cNvSpPr/>
          <p:nvPr/>
        </p:nvSpPr>
        <p:spPr>
          <a:xfrm rot="-5400000">
            <a:off x="9747555" y="-2693324"/>
            <a:ext cx="9185895" cy="9607926"/>
          </a:xfrm>
          <a:custGeom>
            <a:avLst/>
            <a:gdLst/>
            <a:ahLst/>
            <a:cxnLst/>
            <a:rect l="l" t="t" r="r" b="b"/>
            <a:pathLst>
              <a:path w="9185895" h="9607926">
                <a:moveTo>
                  <a:pt x="0" y="0"/>
                </a:moveTo>
                <a:lnTo>
                  <a:pt x="9185895" y="0"/>
                </a:lnTo>
                <a:lnTo>
                  <a:pt x="9185895" y="9607926"/>
                </a:lnTo>
                <a:lnTo>
                  <a:pt x="0" y="9607926"/>
                </a:lnTo>
                <a:lnTo>
                  <a:pt x="0" y="0"/>
                </a:lnTo>
                <a:close/>
              </a:path>
            </a:pathLst>
          </a:custGeom>
          <a:blipFill>
            <a:blip r:embed="rId3">
              <a:alphaModFix amt="21999"/>
              <a:extLst>
                <a:ext uri="{96DAC541-7B7A-43D3-8B79-37D633B846F1}">
                  <asvg:svgBlip xmlns:asvg="http://schemas.microsoft.com/office/drawing/2016/SVG/main" xmlns="" r:embed="rId4"/>
                </a:ext>
              </a:extLst>
            </a:blip>
            <a:stretch>
              <a:fillRect/>
            </a:stretch>
          </a:blipFill>
        </p:spPr>
      </p:sp>
      <p:sp>
        <p:nvSpPr>
          <p:cNvPr id="4" name="Freeform 4"/>
          <p:cNvSpPr/>
          <p:nvPr/>
        </p:nvSpPr>
        <p:spPr>
          <a:xfrm rot="-5400000">
            <a:off x="13274518" y="5772503"/>
            <a:ext cx="7771151" cy="7188315"/>
          </a:xfrm>
          <a:custGeom>
            <a:avLst/>
            <a:gdLst/>
            <a:ahLst/>
            <a:cxnLst/>
            <a:rect l="l" t="t" r="r" b="b"/>
            <a:pathLst>
              <a:path w="7771151" h="7188315">
                <a:moveTo>
                  <a:pt x="0" y="0"/>
                </a:moveTo>
                <a:lnTo>
                  <a:pt x="7771151" y="0"/>
                </a:lnTo>
                <a:lnTo>
                  <a:pt x="7771151" y="7188315"/>
                </a:lnTo>
                <a:lnTo>
                  <a:pt x="0" y="7188315"/>
                </a:lnTo>
                <a:lnTo>
                  <a:pt x="0" y="0"/>
                </a:lnTo>
                <a:close/>
              </a:path>
            </a:pathLst>
          </a:custGeom>
          <a:blipFill>
            <a:blip r:embed="rId2"/>
            <a:stretch>
              <a:fillRect/>
            </a:stretch>
          </a:blipFill>
        </p:spPr>
      </p:sp>
      <p:sp>
        <p:nvSpPr>
          <p:cNvPr id="5" name="TextBox 5"/>
          <p:cNvSpPr txBox="1"/>
          <p:nvPr/>
        </p:nvSpPr>
        <p:spPr>
          <a:xfrm>
            <a:off x="2534704" y="3194920"/>
            <a:ext cx="13218593" cy="3488134"/>
          </a:xfrm>
          <a:prstGeom prst="rect">
            <a:avLst/>
          </a:prstGeom>
        </p:spPr>
        <p:txBody>
          <a:bodyPr lIns="0" tIns="0" rIns="0" bIns="0" rtlCol="0" anchor="t">
            <a:spAutoFit/>
          </a:bodyPr>
          <a:lstStyle/>
          <a:p>
            <a:pPr algn="ctr">
              <a:lnSpc>
                <a:spcPts val="13578"/>
              </a:lnSpc>
            </a:pPr>
            <a:r>
              <a:rPr lang="en-US" sz="10950" spc="-43" dirty="0" smtClean="0">
                <a:solidFill>
                  <a:srgbClr val="8C52FF"/>
                </a:solidFill>
                <a:latin typeface="Tomorrow"/>
                <a:ea typeface="Tomorrow"/>
                <a:cs typeface="Tomorrow"/>
                <a:sym typeface="Tomorrow"/>
              </a:rPr>
              <a:t>Shortest Job First</a:t>
            </a:r>
          </a:p>
          <a:p>
            <a:pPr algn="ctr">
              <a:lnSpc>
                <a:spcPts val="13578"/>
              </a:lnSpc>
            </a:pPr>
            <a:r>
              <a:rPr lang="en-US" sz="10950" spc="-43" dirty="0" err="1" smtClean="0">
                <a:solidFill>
                  <a:srgbClr val="8C52FF"/>
                </a:solidFill>
                <a:latin typeface="Tomorrow"/>
                <a:ea typeface="Tomorrow"/>
                <a:cs typeface="Tomorrow"/>
                <a:sym typeface="Tomorrow"/>
              </a:rPr>
              <a:t>Algortihm</a:t>
            </a:r>
            <a:endParaRPr lang="en-US" sz="10950" spc="-43" dirty="0">
              <a:solidFill>
                <a:srgbClr val="8C52FF"/>
              </a:solidFill>
              <a:latin typeface="Tomorrow"/>
              <a:ea typeface="Tomorrow"/>
              <a:cs typeface="Tomorrow"/>
              <a:sym typeface="Tomorrow"/>
            </a:endParaRPr>
          </a:p>
        </p:txBody>
      </p:sp>
      <p:sp>
        <p:nvSpPr>
          <p:cNvPr id="7" name="Freeform 7"/>
          <p:cNvSpPr/>
          <p:nvPr/>
        </p:nvSpPr>
        <p:spPr>
          <a:xfrm rot="5400000">
            <a:off x="-645450" y="4047568"/>
            <a:ext cx="9185895" cy="9607926"/>
          </a:xfrm>
          <a:custGeom>
            <a:avLst/>
            <a:gdLst/>
            <a:ahLst/>
            <a:cxnLst/>
            <a:rect l="l" t="t" r="r" b="b"/>
            <a:pathLst>
              <a:path w="9185895" h="9607926">
                <a:moveTo>
                  <a:pt x="0" y="0"/>
                </a:moveTo>
                <a:lnTo>
                  <a:pt x="9185895" y="0"/>
                </a:lnTo>
                <a:lnTo>
                  <a:pt x="9185895" y="9607926"/>
                </a:lnTo>
                <a:lnTo>
                  <a:pt x="0" y="9607926"/>
                </a:lnTo>
                <a:lnTo>
                  <a:pt x="0" y="0"/>
                </a:lnTo>
                <a:close/>
              </a:path>
            </a:pathLst>
          </a:custGeom>
          <a:blipFill>
            <a:blip r:embed="rId3">
              <a:alphaModFix amt="21999"/>
              <a:extLst>
                <a:ext uri="{96DAC541-7B7A-43D3-8B79-37D633B846F1}">
                  <asvg:svgBlip xmlns:asvg="http://schemas.microsoft.com/office/drawing/2016/SVG/main" xmlns="" r:embed="rId4"/>
                </a:ext>
              </a:extLst>
            </a:blip>
            <a:stretch>
              <a:fillRect/>
            </a:stretch>
          </a:blipFill>
        </p:spPr>
      </p:sp>
      <p:sp>
        <p:nvSpPr>
          <p:cNvPr id="8" name="TextBox 8"/>
          <p:cNvSpPr txBox="1"/>
          <p:nvPr/>
        </p:nvSpPr>
        <p:spPr>
          <a:xfrm>
            <a:off x="5303192" y="7085769"/>
            <a:ext cx="7681617" cy="432619"/>
          </a:xfrm>
          <a:prstGeom prst="rect">
            <a:avLst/>
          </a:prstGeom>
        </p:spPr>
        <p:txBody>
          <a:bodyPr lIns="0" tIns="0" rIns="0" bIns="0" rtlCol="0" anchor="t">
            <a:spAutoFit/>
          </a:bodyPr>
          <a:lstStyle/>
          <a:p>
            <a:pPr algn="ctr">
              <a:lnSpc>
                <a:spcPts val="3497"/>
              </a:lnSpc>
            </a:pPr>
            <a:r>
              <a:rPr lang="en-US" sz="2497" spc="347" dirty="0" err="1" smtClean="0">
                <a:solidFill>
                  <a:srgbClr val="FFFFFF"/>
                </a:solidFill>
                <a:latin typeface="HK Grotesk"/>
                <a:ea typeface="HK Grotesk"/>
                <a:cs typeface="HK Grotesk"/>
                <a:sym typeface="HK Grotesk"/>
              </a:rPr>
              <a:t>Réalisée</a:t>
            </a:r>
            <a:r>
              <a:rPr lang="en-US" sz="2497" spc="347" dirty="0" smtClean="0">
                <a:solidFill>
                  <a:srgbClr val="FFFFFF"/>
                </a:solidFill>
                <a:latin typeface="HK Grotesk"/>
                <a:ea typeface="HK Grotesk"/>
                <a:cs typeface="HK Grotesk"/>
                <a:sym typeface="HK Grotesk"/>
              </a:rPr>
              <a:t> par Nasry Sami &amp; </a:t>
            </a:r>
            <a:r>
              <a:rPr lang="en-US" sz="2497" spc="347" dirty="0" err="1" smtClean="0">
                <a:solidFill>
                  <a:srgbClr val="FFFFFF"/>
                </a:solidFill>
                <a:latin typeface="HK Grotesk"/>
                <a:ea typeface="HK Grotesk"/>
                <a:cs typeface="HK Grotesk"/>
                <a:sym typeface="HK Grotesk"/>
              </a:rPr>
              <a:t>Moussaif</a:t>
            </a:r>
            <a:r>
              <a:rPr lang="en-US" sz="2497" spc="347" dirty="0" smtClean="0">
                <a:solidFill>
                  <a:srgbClr val="FFFFFF"/>
                </a:solidFill>
                <a:latin typeface="HK Grotesk"/>
                <a:ea typeface="HK Grotesk"/>
                <a:cs typeface="HK Grotesk"/>
                <a:sym typeface="HK Grotesk"/>
              </a:rPr>
              <a:t> Fahd</a:t>
            </a:r>
            <a:endParaRPr lang="en-US" sz="2497" spc="347" dirty="0">
              <a:solidFill>
                <a:srgbClr val="FFFFFF"/>
              </a:solidFill>
              <a:latin typeface="HK Grotesk"/>
              <a:ea typeface="HK Grotesk"/>
              <a:cs typeface="HK Grotesk"/>
              <a:sym typeface="HK Grotesk"/>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9572625" y="0"/>
            <a:ext cx="8928301" cy="10287000"/>
            <a:chOff x="0" y="0"/>
            <a:chExt cx="1383228" cy="1593725"/>
          </a:xfrm>
        </p:grpSpPr>
        <p:sp>
          <p:nvSpPr>
            <p:cNvPr id="3" name="Freeform 3"/>
            <p:cNvSpPr/>
            <p:nvPr/>
          </p:nvSpPr>
          <p:spPr>
            <a:xfrm>
              <a:off x="0" y="0"/>
              <a:ext cx="1383227" cy="1593725"/>
            </a:xfrm>
            <a:custGeom>
              <a:avLst/>
              <a:gdLst/>
              <a:ahLst/>
              <a:cxnLst/>
              <a:rect l="l" t="t" r="r" b="b"/>
              <a:pathLst>
                <a:path w="1383227" h="1593725">
                  <a:moveTo>
                    <a:pt x="0" y="0"/>
                  </a:moveTo>
                  <a:lnTo>
                    <a:pt x="1383227" y="0"/>
                  </a:lnTo>
                  <a:lnTo>
                    <a:pt x="1383227" y="1593725"/>
                  </a:lnTo>
                  <a:lnTo>
                    <a:pt x="0" y="1593725"/>
                  </a:lnTo>
                  <a:close/>
                </a:path>
              </a:pathLst>
            </a:custGeom>
            <a:blipFill>
              <a:blip r:embed="rId2"/>
              <a:stretch>
                <a:fillRect t="-15134" b="-15134"/>
              </a:stretch>
            </a:blipFill>
          </p:spPr>
        </p:sp>
      </p:grpSp>
      <p:sp>
        <p:nvSpPr>
          <p:cNvPr id="4" name="Freeform 4"/>
          <p:cNvSpPr/>
          <p:nvPr/>
        </p:nvSpPr>
        <p:spPr>
          <a:xfrm rot="-5400000">
            <a:off x="10140094" y="-2459105"/>
            <a:ext cx="9185895" cy="9607926"/>
          </a:xfrm>
          <a:custGeom>
            <a:avLst/>
            <a:gdLst/>
            <a:ahLst/>
            <a:cxnLst/>
            <a:rect l="l" t="t" r="r" b="b"/>
            <a:pathLst>
              <a:path w="9185895" h="9607926">
                <a:moveTo>
                  <a:pt x="0" y="0"/>
                </a:moveTo>
                <a:lnTo>
                  <a:pt x="9185895" y="0"/>
                </a:lnTo>
                <a:lnTo>
                  <a:pt x="9185895" y="9607925"/>
                </a:lnTo>
                <a:lnTo>
                  <a:pt x="0" y="9607925"/>
                </a:lnTo>
                <a:lnTo>
                  <a:pt x="0" y="0"/>
                </a:lnTo>
                <a:close/>
              </a:path>
            </a:pathLst>
          </a:custGeom>
          <a:blipFill>
            <a:blip r:embed="rId3">
              <a:alphaModFix amt="21999"/>
              <a:extLst>
                <a:ext uri="{96DAC541-7B7A-43D3-8B79-37D633B846F1}">
                  <asvg:svgBlip xmlns:asvg="http://schemas.microsoft.com/office/drawing/2016/SVG/main" xmlns="" r:embed="rId4"/>
                </a:ext>
              </a:extLst>
            </a:blip>
            <a:stretch>
              <a:fillRect/>
            </a:stretch>
          </a:blipFill>
        </p:spPr>
      </p:sp>
      <p:sp>
        <p:nvSpPr>
          <p:cNvPr id="5" name="TextBox 5"/>
          <p:cNvSpPr txBox="1"/>
          <p:nvPr/>
        </p:nvSpPr>
        <p:spPr>
          <a:xfrm>
            <a:off x="1185111" y="367263"/>
            <a:ext cx="10612069" cy="723788"/>
          </a:xfrm>
          <a:prstGeom prst="rect">
            <a:avLst/>
          </a:prstGeom>
        </p:spPr>
        <p:txBody>
          <a:bodyPr lIns="0" tIns="0" rIns="0" bIns="0" rtlCol="0" anchor="t">
            <a:spAutoFit/>
          </a:bodyPr>
          <a:lstStyle/>
          <a:p>
            <a:pPr algn="l">
              <a:lnSpc>
                <a:spcPts val="6161"/>
              </a:lnSpc>
            </a:pPr>
            <a:r>
              <a:rPr lang="en-US" sz="4969" spc="-19" dirty="0" smtClean="0">
                <a:solidFill>
                  <a:srgbClr val="FFFFFF"/>
                </a:solidFill>
                <a:latin typeface="Tomorrow"/>
                <a:ea typeface="Tomorrow"/>
                <a:cs typeface="Tomorrow"/>
                <a:sym typeface="Tomorrow"/>
              </a:rPr>
              <a:t>Introduction</a:t>
            </a:r>
            <a:endParaRPr lang="en-US" sz="4969" spc="-19" dirty="0">
              <a:solidFill>
                <a:srgbClr val="FFFFFF"/>
              </a:solidFill>
              <a:latin typeface="Tomorrow"/>
              <a:ea typeface="Tomorrow"/>
              <a:cs typeface="Tomorrow"/>
              <a:sym typeface="Tomorrow"/>
            </a:endParaRPr>
          </a:p>
        </p:txBody>
      </p:sp>
      <p:grpSp>
        <p:nvGrpSpPr>
          <p:cNvPr id="6" name="Group 6"/>
          <p:cNvGrpSpPr/>
          <p:nvPr/>
        </p:nvGrpSpPr>
        <p:grpSpPr>
          <a:xfrm>
            <a:off x="1004338" y="2447906"/>
            <a:ext cx="651274" cy="562195"/>
            <a:chOff x="0" y="0"/>
            <a:chExt cx="171529" cy="148068"/>
          </a:xfrm>
        </p:grpSpPr>
        <p:sp>
          <p:nvSpPr>
            <p:cNvPr id="7" name="Freeform 7"/>
            <p:cNvSpPr/>
            <p:nvPr/>
          </p:nvSpPr>
          <p:spPr>
            <a:xfrm>
              <a:off x="0" y="0"/>
              <a:ext cx="171529" cy="148068"/>
            </a:xfrm>
            <a:custGeom>
              <a:avLst/>
              <a:gdLst/>
              <a:ahLst/>
              <a:cxnLst/>
              <a:rect l="l" t="t" r="r" b="b"/>
              <a:pathLst>
                <a:path w="171529" h="148068">
                  <a:moveTo>
                    <a:pt x="59437" y="0"/>
                  </a:moveTo>
                  <a:lnTo>
                    <a:pt x="112092" y="0"/>
                  </a:lnTo>
                  <a:cubicBezTo>
                    <a:pt x="144918" y="0"/>
                    <a:pt x="171529" y="26611"/>
                    <a:pt x="171529" y="59437"/>
                  </a:cubicBezTo>
                  <a:lnTo>
                    <a:pt x="171529" y="88631"/>
                  </a:lnTo>
                  <a:cubicBezTo>
                    <a:pt x="171529" y="121457"/>
                    <a:pt x="144918" y="148068"/>
                    <a:pt x="112092" y="148068"/>
                  </a:cubicBezTo>
                  <a:lnTo>
                    <a:pt x="59437" y="148068"/>
                  </a:lnTo>
                  <a:cubicBezTo>
                    <a:pt x="26611" y="148068"/>
                    <a:pt x="0" y="121457"/>
                    <a:pt x="0" y="88631"/>
                  </a:cubicBezTo>
                  <a:lnTo>
                    <a:pt x="0" y="59437"/>
                  </a:lnTo>
                  <a:cubicBezTo>
                    <a:pt x="0" y="26611"/>
                    <a:pt x="26611" y="0"/>
                    <a:pt x="59437" y="0"/>
                  </a:cubicBezTo>
                  <a:close/>
                </a:path>
              </a:pathLst>
            </a:custGeom>
            <a:solidFill>
              <a:srgbClr val="000000">
                <a:alpha val="0"/>
              </a:srgbClr>
            </a:solidFill>
            <a:ln w="19050" cap="sq">
              <a:solidFill>
                <a:srgbClr val="FFFFFF"/>
              </a:solidFill>
              <a:prstDash val="solid"/>
              <a:miter/>
            </a:ln>
          </p:spPr>
        </p:sp>
        <p:sp>
          <p:nvSpPr>
            <p:cNvPr id="8" name="TextBox 8"/>
            <p:cNvSpPr txBox="1"/>
            <p:nvPr/>
          </p:nvSpPr>
          <p:spPr>
            <a:xfrm>
              <a:off x="0" y="-57150"/>
              <a:ext cx="171529" cy="205218"/>
            </a:xfrm>
            <a:prstGeom prst="rect">
              <a:avLst/>
            </a:prstGeom>
          </p:spPr>
          <p:txBody>
            <a:bodyPr lIns="50800" tIns="50800" rIns="50800" bIns="50800" rtlCol="0" anchor="ctr"/>
            <a:lstStyle/>
            <a:p>
              <a:pPr algn="ctr">
                <a:lnSpc>
                  <a:spcPts val="3711"/>
                </a:lnSpc>
              </a:pPr>
              <a:endParaRPr/>
            </a:p>
          </p:txBody>
        </p:sp>
      </p:grpSp>
      <p:grpSp>
        <p:nvGrpSpPr>
          <p:cNvPr id="9" name="Group 9"/>
          <p:cNvGrpSpPr/>
          <p:nvPr/>
        </p:nvGrpSpPr>
        <p:grpSpPr>
          <a:xfrm>
            <a:off x="1774498" y="2433433"/>
            <a:ext cx="4138235" cy="562195"/>
            <a:chOff x="0" y="0"/>
            <a:chExt cx="1089906" cy="148068"/>
          </a:xfrm>
        </p:grpSpPr>
        <p:sp>
          <p:nvSpPr>
            <p:cNvPr id="10" name="Freeform 10"/>
            <p:cNvSpPr/>
            <p:nvPr/>
          </p:nvSpPr>
          <p:spPr>
            <a:xfrm>
              <a:off x="0" y="0"/>
              <a:ext cx="1089906" cy="148068"/>
            </a:xfrm>
            <a:custGeom>
              <a:avLst/>
              <a:gdLst/>
              <a:ahLst/>
              <a:cxnLst/>
              <a:rect l="l" t="t" r="r" b="b"/>
              <a:pathLst>
                <a:path w="1089906" h="148068">
                  <a:moveTo>
                    <a:pt x="9354" y="0"/>
                  </a:moveTo>
                  <a:lnTo>
                    <a:pt x="1080551" y="0"/>
                  </a:lnTo>
                  <a:cubicBezTo>
                    <a:pt x="1083032" y="0"/>
                    <a:pt x="1085412" y="986"/>
                    <a:pt x="1087166" y="2740"/>
                  </a:cubicBezTo>
                  <a:cubicBezTo>
                    <a:pt x="1088920" y="4494"/>
                    <a:pt x="1089906" y="6873"/>
                    <a:pt x="1089906" y="9354"/>
                  </a:cubicBezTo>
                  <a:lnTo>
                    <a:pt x="1089906" y="138714"/>
                  </a:lnTo>
                  <a:cubicBezTo>
                    <a:pt x="1089906" y="143880"/>
                    <a:pt x="1085718" y="148068"/>
                    <a:pt x="1080551" y="148068"/>
                  </a:cubicBezTo>
                  <a:lnTo>
                    <a:pt x="9354" y="148068"/>
                  </a:lnTo>
                  <a:cubicBezTo>
                    <a:pt x="4188" y="148068"/>
                    <a:pt x="0" y="143880"/>
                    <a:pt x="0" y="138714"/>
                  </a:cubicBezTo>
                  <a:lnTo>
                    <a:pt x="0" y="9354"/>
                  </a:lnTo>
                  <a:cubicBezTo>
                    <a:pt x="0" y="4188"/>
                    <a:pt x="4188" y="0"/>
                    <a:pt x="9354" y="0"/>
                  </a:cubicBezTo>
                  <a:close/>
                </a:path>
              </a:pathLst>
            </a:custGeom>
            <a:solidFill>
              <a:srgbClr val="8C52FF"/>
            </a:solidFill>
            <a:ln w="19050" cap="sq">
              <a:solidFill>
                <a:srgbClr val="FFFFFF"/>
              </a:solidFill>
              <a:prstDash val="solid"/>
              <a:miter/>
            </a:ln>
          </p:spPr>
        </p:sp>
        <p:sp>
          <p:nvSpPr>
            <p:cNvPr id="11" name="TextBox 11"/>
            <p:cNvSpPr txBox="1"/>
            <p:nvPr/>
          </p:nvSpPr>
          <p:spPr>
            <a:xfrm>
              <a:off x="0" y="-57150"/>
              <a:ext cx="1089906" cy="205218"/>
            </a:xfrm>
            <a:prstGeom prst="rect">
              <a:avLst/>
            </a:prstGeom>
          </p:spPr>
          <p:txBody>
            <a:bodyPr lIns="50800" tIns="50800" rIns="50800" bIns="50800" rtlCol="0" anchor="ctr"/>
            <a:lstStyle/>
            <a:p>
              <a:pPr algn="ctr">
                <a:lnSpc>
                  <a:spcPts val="3711"/>
                </a:lnSpc>
              </a:pPr>
              <a:endParaRPr/>
            </a:p>
          </p:txBody>
        </p:sp>
      </p:grpSp>
      <p:sp>
        <p:nvSpPr>
          <p:cNvPr id="12" name="Freeform 12"/>
          <p:cNvSpPr/>
          <p:nvPr/>
        </p:nvSpPr>
        <p:spPr>
          <a:xfrm rot="5400000">
            <a:off x="-439329" y="6275070"/>
            <a:ext cx="7219405" cy="7551089"/>
          </a:xfrm>
          <a:custGeom>
            <a:avLst/>
            <a:gdLst/>
            <a:ahLst/>
            <a:cxnLst/>
            <a:rect l="l" t="t" r="r" b="b"/>
            <a:pathLst>
              <a:path w="7219405" h="7551089">
                <a:moveTo>
                  <a:pt x="0" y="0"/>
                </a:moveTo>
                <a:lnTo>
                  <a:pt x="7219405" y="0"/>
                </a:lnTo>
                <a:lnTo>
                  <a:pt x="7219405" y="7551089"/>
                </a:lnTo>
                <a:lnTo>
                  <a:pt x="0" y="7551089"/>
                </a:lnTo>
                <a:lnTo>
                  <a:pt x="0" y="0"/>
                </a:lnTo>
                <a:close/>
              </a:path>
            </a:pathLst>
          </a:custGeom>
          <a:blipFill>
            <a:blip r:embed="rId3">
              <a:alphaModFix amt="21999"/>
              <a:extLst>
                <a:ext uri="{96DAC541-7B7A-43D3-8B79-37D633B846F1}">
                  <asvg:svgBlip xmlns:asvg="http://schemas.microsoft.com/office/drawing/2016/SVG/main" xmlns="" r:embed="rId4"/>
                </a:ext>
              </a:extLst>
            </a:blip>
            <a:stretch>
              <a:fillRect/>
            </a:stretch>
          </a:blipFill>
        </p:spPr>
      </p:sp>
      <p:sp>
        <p:nvSpPr>
          <p:cNvPr id="13" name="TextBox 13"/>
          <p:cNvSpPr txBox="1"/>
          <p:nvPr/>
        </p:nvSpPr>
        <p:spPr>
          <a:xfrm>
            <a:off x="999984" y="3749533"/>
            <a:ext cx="6366182" cy="4616648"/>
          </a:xfrm>
          <a:prstGeom prst="rect">
            <a:avLst/>
          </a:prstGeom>
        </p:spPr>
        <p:txBody>
          <a:bodyPr lIns="0" tIns="0" rIns="0" bIns="0" rtlCol="0" anchor="t">
            <a:spAutoFit/>
          </a:bodyPr>
          <a:lstStyle/>
          <a:p>
            <a:r>
              <a:rPr lang="fr-FR" sz="3000" b="1" dirty="0">
                <a:solidFill>
                  <a:schemeClr val="bg1"/>
                </a:solidFill>
                <a:latin typeface="Tomorrow" panose="020B0604020202020204" charset="0"/>
              </a:rPr>
              <a:t>L’ordonnancement est une technique utilisée dans les systèmes d’exploitation pour décider quel processus va utiliser le processeur et pendant combien de temps.</a:t>
            </a:r>
            <a:br>
              <a:rPr lang="fr-FR" sz="3000" b="1" dirty="0">
                <a:solidFill>
                  <a:schemeClr val="bg1"/>
                </a:solidFill>
                <a:latin typeface="Tomorrow" panose="020B0604020202020204" charset="0"/>
              </a:rPr>
            </a:br>
            <a:r>
              <a:rPr lang="fr-FR" sz="3000" b="1" dirty="0">
                <a:solidFill>
                  <a:schemeClr val="bg1"/>
                </a:solidFill>
                <a:latin typeface="Tomorrow" panose="020B0604020202020204" charset="0"/>
              </a:rPr>
              <a:t>C’est essentiel pour assurer une bonne performance du système et une gestion équitable des ressources.</a:t>
            </a:r>
            <a:endParaRPr lang="en-US" sz="3000" b="1" dirty="0">
              <a:solidFill>
                <a:schemeClr val="bg1"/>
              </a:solidFill>
              <a:latin typeface="Tomorrow" panose="020B0604020202020204" charset="0"/>
              <a:ea typeface="HK Grotesk"/>
              <a:cs typeface="HK Grotesk"/>
              <a:sym typeface="HK Grotesk"/>
            </a:endParaRPr>
          </a:p>
        </p:txBody>
      </p:sp>
      <p:sp>
        <p:nvSpPr>
          <p:cNvPr id="14" name="TextBox 14"/>
          <p:cNvSpPr txBox="1"/>
          <p:nvPr/>
        </p:nvSpPr>
        <p:spPr>
          <a:xfrm>
            <a:off x="917795" y="2510684"/>
            <a:ext cx="824361" cy="424490"/>
          </a:xfrm>
          <a:prstGeom prst="rect">
            <a:avLst/>
          </a:prstGeom>
        </p:spPr>
        <p:txBody>
          <a:bodyPr lIns="0" tIns="0" rIns="0" bIns="0" rtlCol="0" anchor="t">
            <a:spAutoFit/>
          </a:bodyPr>
          <a:lstStyle/>
          <a:p>
            <a:pPr algn="ctr">
              <a:lnSpc>
                <a:spcPts val="3318"/>
              </a:lnSpc>
            </a:pPr>
            <a:r>
              <a:rPr lang="en-US" sz="2676" spc="-10" dirty="0">
                <a:solidFill>
                  <a:srgbClr val="FFFFFF"/>
                </a:solidFill>
                <a:latin typeface="Tomorrow"/>
                <a:ea typeface="Tomorrow"/>
                <a:cs typeface="Tomorrow"/>
                <a:sym typeface="Tomorrow"/>
              </a:rPr>
              <a:t>01</a:t>
            </a:r>
          </a:p>
        </p:txBody>
      </p:sp>
      <p:sp>
        <p:nvSpPr>
          <p:cNvPr id="15" name="TextBox 15"/>
          <p:cNvSpPr txBox="1"/>
          <p:nvPr/>
        </p:nvSpPr>
        <p:spPr>
          <a:xfrm>
            <a:off x="1918189" y="2533795"/>
            <a:ext cx="4138235" cy="350096"/>
          </a:xfrm>
          <a:prstGeom prst="rect">
            <a:avLst/>
          </a:prstGeom>
        </p:spPr>
        <p:txBody>
          <a:bodyPr lIns="0" tIns="0" rIns="0" bIns="0" rtlCol="0" anchor="t">
            <a:spAutoFit/>
          </a:bodyPr>
          <a:lstStyle/>
          <a:p>
            <a:pPr algn="l">
              <a:lnSpc>
                <a:spcPts val="2976"/>
              </a:lnSpc>
            </a:pPr>
            <a:r>
              <a:rPr lang="en-US" sz="2400" b="1" spc="-9" dirty="0" err="1" smtClean="0">
                <a:solidFill>
                  <a:srgbClr val="FFFFFF"/>
                </a:solidFill>
                <a:latin typeface="Tomorrow"/>
                <a:ea typeface="Tomorrow"/>
                <a:cs typeface="Tomorrow"/>
                <a:sym typeface="Tomorrow"/>
              </a:rPr>
              <a:t>Ordonnancement</a:t>
            </a:r>
            <a:r>
              <a:rPr lang="en-US" sz="2400" b="1" spc="-9" dirty="0" smtClean="0">
                <a:solidFill>
                  <a:srgbClr val="FFFFFF"/>
                </a:solidFill>
                <a:latin typeface="Tomorrow"/>
                <a:ea typeface="Tomorrow"/>
                <a:cs typeface="Tomorrow"/>
                <a:sym typeface="Tomorrow"/>
              </a:rPr>
              <a:t> ?</a:t>
            </a:r>
            <a:endParaRPr lang="en-US" sz="2400" b="1" spc="-9" dirty="0">
              <a:solidFill>
                <a:srgbClr val="FFFFFF"/>
              </a:solidFill>
              <a:latin typeface="Tomorrow"/>
              <a:ea typeface="Tomorrow"/>
              <a:cs typeface="Tomorrow"/>
              <a:sym typeface="Tomorrow"/>
            </a:endParaRPr>
          </a:p>
        </p:txBody>
      </p:sp>
      <p:sp>
        <p:nvSpPr>
          <p:cNvPr id="34" name="AutoShape 34"/>
          <p:cNvSpPr/>
          <p:nvPr/>
        </p:nvSpPr>
        <p:spPr>
          <a:xfrm>
            <a:off x="11815960" y="8657095"/>
            <a:ext cx="6492240" cy="0"/>
          </a:xfrm>
          <a:prstGeom prst="line">
            <a:avLst/>
          </a:prstGeom>
          <a:ln w="38100" cap="flat">
            <a:solidFill>
              <a:srgbClr val="FFFFFF"/>
            </a:solidFill>
            <a:prstDash val="solid"/>
            <a:headEnd type="none" w="sm" len="sm"/>
            <a:tailEnd type="none" w="sm" len="sm"/>
          </a:ln>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9572625" y="0"/>
            <a:ext cx="8928301" cy="10287000"/>
            <a:chOff x="0" y="0"/>
            <a:chExt cx="1383228" cy="1593725"/>
          </a:xfrm>
        </p:grpSpPr>
        <p:sp>
          <p:nvSpPr>
            <p:cNvPr id="3" name="Freeform 3"/>
            <p:cNvSpPr/>
            <p:nvPr/>
          </p:nvSpPr>
          <p:spPr>
            <a:xfrm>
              <a:off x="0" y="0"/>
              <a:ext cx="1383227" cy="1593725"/>
            </a:xfrm>
            <a:custGeom>
              <a:avLst/>
              <a:gdLst/>
              <a:ahLst/>
              <a:cxnLst/>
              <a:rect l="l" t="t" r="r" b="b"/>
              <a:pathLst>
                <a:path w="1383227" h="1593725">
                  <a:moveTo>
                    <a:pt x="0" y="0"/>
                  </a:moveTo>
                  <a:lnTo>
                    <a:pt x="1383227" y="0"/>
                  </a:lnTo>
                  <a:lnTo>
                    <a:pt x="1383227" y="1593725"/>
                  </a:lnTo>
                  <a:lnTo>
                    <a:pt x="0" y="1593725"/>
                  </a:lnTo>
                  <a:close/>
                </a:path>
              </a:pathLst>
            </a:custGeom>
            <a:blipFill>
              <a:blip r:embed="rId2"/>
              <a:stretch>
                <a:fillRect t="-15134" b="-15134"/>
              </a:stretch>
            </a:blipFill>
          </p:spPr>
        </p:sp>
      </p:grpSp>
      <p:sp>
        <p:nvSpPr>
          <p:cNvPr id="4" name="Freeform 4"/>
          <p:cNvSpPr/>
          <p:nvPr/>
        </p:nvSpPr>
        <p:spPr>
          <a:xfrm rot="-5400000">
            <a:off x="10140094" y="-2459105"/>
            <a:ext cx="9185895" cy="9607926"/>
          </a:xfrm>
          <a:custGeom>
            <a:avLst/>
            <a:gdLst/>
            <a:ahLst/>
            <a:cxnLst/>
            <a:rect l="l" t="t" r="r" b="b"/>
            <a:pathLst>
              <a:path w="9185895" h="9607926">
                <a:moveTo>
                  <a:pt x="0" y="0"/>
                </a:moveTo>
                <a:lnTo>
                  <a:pt x="9185895" y="0"/>
                </a:lnTo>
                <a:lnTo>
                  <a:pt x="9185895" y="9607925"/>
                </a:lnTo>
                <a:lnTo>
                  <a:pt x="0" y="9607925"/>
                </a:lnTo>
                <a:lnTo>
                  <a:pt x="0" y="0"/>
                </a:lnTo>
                <a:close/>
              </a:path>
            </a:pathLst>
          </a:custGeom>
          <a:blipFill>
            <a:blip r:embed="rId3">
              <a:alphaModFix amt="21999"/>
              <a:extLst>
                <a:ext uri="{96DAC541-7B7A-43D3-8B79-37D633B846F1}">
                  <asvg:svgBlip xmlns:asvg="http://schemas.microsoft.com/office/drawing/2016/SVG/main" xmlns="" r:embed="rId4"/>
                </a:ext>
              </a:extLst>
            </a:blip>
            <a:stretch>
              <a:fillRect/>
            </a:stretch>
          </a:blipFill>
        </p:spPr>
      </p:sp>
      <p:sp>
        <p:nvSpPr>
          <p:cNvPr id="5" name="TextBox 5"/>
          <p:cNvSpPr txBox="1"/>
          <p:nvPr/>
        </p:nvSpPr>
        <p:spPr>
          <a:xfrm>
            <a:off x="1185111" y="367263"/>
            <a:ext cx="10612069" cy="723788"/>
          </a:xfrm>
          <a:prstGeom prst="rect">
            <a:avLst/>
          </a:prstGeom>
        </p:spPr>
        <p:txBody>
          <a:bodyPr lIns="0" tIns="0" rIns="0" bIns="0" rtlCol="0" anchor="t">
            <a:spAutoFit/>
          </a:bodyPr>
          <a:lstStyle/>
          <a:p>
            <a:pPr algn="l">
              <a:lnSpc>
                <a:spcPts val="6161"/>
              </a:lnSpc>
            </a:pPr>
            <a:r>
              <a:rPr lang="en-US" sz="4969" spc="-19" dirty="0" smtClean="0">
                <a:solidFill>
                  <a:srgbClr val="FFFFFF"/>
                </a:solidFill>
                <a:latin typeface="Tomorrow"/>
                <a:ea typeface="Tomorrow"/>
                <a:cs typeface="Tomorrow"/>
                <a:sym typeface="Tomorrow"/>
              </a:rPr>
              <a:t>Introduction</a:t>
            </a:r>
            <a:endParaRPr lang="en-US" sz="4969" spc="-19" dirty="0">
              <a:solidFill>
                <a:srgbClr val="FFFFFF"/>
              </a:solidFill>
              <a:latin typeface="Tomorrow"/>
              <a:ea typeface="Tomorrow"/>
              <a:cs typeface="Tomorrow"/>
              <a:sym typeface="Tomorrow"/>
            </a:endParaRPr>
          </a:p>
        </p:txBody>
      </p:sp>
      <p:grpSp>
        <p:nvGrpSpPr>
          <p:cNvPr id="6" name="Group 6"/>
          <p:cNvGrpSpPr/>
          <p:nvPr/>
        </p:nvGrpSpPr>
        <p:grpSpPr>
          <a:xfrm>
            <a:off x="1004338" y="2489254"/>
            <a:ext cx="651274" cy="562195"/>
            <a:chOff x="0" y="0"/>
            <a:chExt cx="171529" cy="148068"/>
          </a:xfrm>
        </p:grpSpPr>
        <p:sp>
          <p:nvSpPr>
            <p:cNvPr id="7" name="Freeform 7"/>
            <p:cNvSpPr/>
            <p:nvPr/>
          </p:nvSpPr>
          <p:spPr>
            <a:xfrm>
              <a:off x="0" y="0"/>
              <a:ext cx="171529" cy="148068"/>
            </a:xfrm>
            <a:custGeom>
              <a:avLst/>
              <a:gdLst/>
              <a:ahLst/>
              <a:cxnLst/>
              <a:rect l="l" t="t" r="r" b="b"/>
              <a:pathLst>
                <a:path w="171529" h="148068">
                  <a:moveTo>
                    <a:pt x="59437" y="0"/>
                  </a:moveTo>
                  <a:lnTo>
                    <a:pt x="112092" y="0"/>
                  </a:lnTo>
                  <a:cubicBezTo>
                    <a:pt x="144918" y="0"/>
                    <a:pt x="171529" y="26611"/>
                    <a:pt x="171529" y="59437"/>
                  </a:cubicBezTo>
                  <a:lnTo>
                    <a:pt x="171529" y="88631"/>
                  </a:lnTo>
                  <a:cubicBezTo>
                    <a:pt x="171529" y="121457"/>
                    <a:pt x="144918" y="148068"/>
                    <a:pt x="112092" y="148068"/>
                  </a:cubicBezTo>
                  <a:lnTo>
                    <a:pt x="59437" y="148068"/>
                  </a:lnTo>
                  <a:cubicBezTo>
                    <a:pt x="26611" y="148068"/>
                    <a:pt x="0" y="121457"/>
                    <a:pt x="0" y="88631"/>
                  </a:cubicBezTo>
                  <a:lnTo>
                    <a:pt x="0" y="59437"/>
                  </a:lnTo>
                  <a:cubicBezTo>
                    <a:pt x="0" y="26611"/>
                    <a:pt x="26611" y="0"/>
                    <a:pt x="59437" y="0"/>
                  </a:cubicBezTo>
                  <a:close/>
                </a:path>
              </a:pathLst>
            </a:custGeom>
            <a:solidFill>
              <a:srgbClr val="000000">
                <a:alpha val="0"/>
              </a:srgbClr>
            </a:solidFill>
            <a:ln w="19050" cap="sq">
              <a:solidFill>
                <a:srgbClr val="FFFFFF"/>
              </a:solidFill>
              <a:prstDash val="solid"/>
              <a:miter/>
            </a:ln>
          </p:spPr>
        </p:sp>
        <p:sp>
          <p:nvSpPr>
            <p:cNvPr id="8" name="TextBox 8"/>
            <p:cNvSpPr txBox="1"/>
            <p:nvPr/>
          </p:nvSpPr>
          <p:spPr>
            <a:xfrm>
              <a:off x="0" y="-57150"/>
              <a:ext cx="171529" cy="205218"/>
            </a:xfrm>
            <a:prstGeom prst="rect">
              <a:avLst/>
            </a:prstGeom>
          </p:spPr>
          <p:txBody>
            <a:bodyPr lIns="50800" tIns="50800" rIns="50800" bIns="50800" rtlCol="0" anchor="ctr"/>
            <a:lstStyle/>
            <a:p>
              <a:pPr algn="ctr">
                <a:lnSpc>
                  <a:spcPts val="3711"/>
                </a:lnSpc>
              </a:pPr>
              <a:endParaRPr/>
            </a:p>
          </p:txBody>
        </p:sp>
      </p:grpSp>
      <p:grpSp>
        <p:nvGrpSpPr>
          <p:cNvPr id="9" name="Group 9"/>
          <p:cNvGrpSpPr/>
          <p:nvPr/>
        </p:nvGrpSpPr>
        <p:grpSpPr>
          <a:xfrm>
            <a:off x="1774498" y="2474781"/>
            <a:ext cx="4138235" cy="562195"/>
            <a:chOff x="0" y="0"/>
            <a:chExt cx="1089906" cy="148068"/>
          </a:xfrm>
        </p:grpSpPr>
        <p:sp>
          <p:nvSpPr>
            <p:cNvPr id="10" name="Freeform 10"/>
            <p:cNvSpPr/>
            <p:nvPr/>
          </p:nvSpPr>
          <p:spPr>
            <a:xfrm>
              <a:off x="0" y="0"/>
              <a:ext cx="1089906" cy="148068"/>
            </a:xfrm>
            <a:custGeom>
              <a:avLst/>
              <a:gdLst/>
              <a:ahLst/>
              <a:cxnLst/>
              <a:rect l="l" t="t" r="r" b="b"/>
              <a:pathLst>
                <a:path w="1089906" h="148068">
                  <a:moveTo>
                    <a:pt x="9354" y="0"/>
                  </a:moveTo>
                  <a:lnTo>
                    <a:pt x="1080551" y="0"/>
                  </a:lnTo>
                  <a:cubicBezTo>
                    <a:pt x="1083032" y="0"/>
                    <a:pt x="1085412" y="986"/>
                    <a:pt x="1087166" y="2740"/>
                  </a:cubicBezTo>
                  <a:cubicBezTo>
                    <a:pt x="1088920" y="4494"/>
                    <a:pt x="1089906" y="6873"/>
                    <a:pt x="1089906" y="9354"/>
                  </a:cubicBezTo>
                  <a:lnTo>
                    <a:pt x="1089906" y="138714"/>
                  </a:lnTo>
                  <a:cubicBezTo>
                    <a:pt x="1089906" y="143880"/>
                    <a:pt x="1085718" y="148068"/>
                    <a:pt x="1080551" y="148068"/>
                  </a:cubicBezTo>
                  <a:lnTo>
                    <a:pt x="9354" y="148068"/>
                  </a:lnTo>
                  <a:cubicBezTo>
                    <a:pt x="4188" y="148068"/>
                    <a:pt x="0" y="143880"/>
                    <a:pt x="0" y="138714"/>
                  </a:cubicBezTo>
                  <a:lnTo>
                    <a:pt x="0" y="9354"/>
                  </a:lnTo>
                  <a:cubicBezTo>
                    <a:pt x="0" y="4188"/>
                    <a:pt x="4188" y="0"/>
                    <a:pt x="9354" y="0"/>
                  </a:cubicBezTo>
                  <a:close/>
                </a:path>
              </a:pathLst>
            </a:custGeom>
            <a:solidFill>
              <a:srgbClr val="8C52FF"/>
            </a:solidFill>
            <a:ln w="19050" cap="sq">
              <a:solidFill>
                <a:srgbClr val="FFFFFF"/>
              </a:solidFill>
              <a:prstDash val="solid"/>
              <a:miter/>
            </a:ln>
          </p:spPr>
        </p:sp>
        <p:sp>
          <p:nvSpPr>
            <p:cNvPr id="11" name="TextBox 11"/>
            <p:cNvSpPr txBox="1"/>
            <p:nvPr/>
          </p:nvSpPr>
          <p:spPr>
            <a:xfrm>
              <a:off x="0" y="-57150"/>
              <a:ext cx="1089906" cy="205218"/>
            </a:xfrm>
            <a:prstGeom prst="rect">
              <a:avLst/>
            </a:prstGeom>
          </p:spPr>
          <p:txBody>
            <a:bodyPr lIns="50800" tIns="50800" rIns="50800" bIns="50800" rtlCol="0" anchor="ctr"/>
            <a:lstStyle/>
            <a:p>
              <a:pPr algn="ctr">
                <a:lnSpc>
                  <a:spcPts val="3711"/>
                </a:lnSpc>
              </a:pPr>
              <a:endParaRPr/>
            </a:p>
          </p:txBody>
        </p:sp>
      </p:grpSp>
      <p:sp>
        <p:nvSpPr>
          <p:cNvPr id="12" name="Freeform 12"/>
          <p:cNvSpPr/>
          <p:nvPr/>
        </p:nvSpPr>
        <p:spPr>
          <a:xfrm rot="5400000">
            <a:off x="-439329" y="6275070"/>
            <a:ext cx="7219405" cy="7551089"/>
          </a:xfrm>
          <a:custGeom>
            <a:avLst/>
            <a:gdLst/>
            <a:ahLst/>
            <a:cxnLst/>
            <a:rect l="l" t="t" r="r" b="b"/>
            <a:pathLst>
              <a:path w="7219405" h="7551089">
                <a:moveTo>
                  <a:pt x="0" y="0"/>
                </a:moveTo>
                <a:lnTo>
                  <a:pt x="7219405" y="0"/>
                </a:lnTo>
                <a:lnTo>
                  <a:pt x="7219405" y="7551089"/>
                </a:lnTo>
                <a:lnTo>
                  <a:pt x="0" y="7551089"/>
                </a:lnTo>
                <a:lnTo>
                  <a:pt x="0" y="0"/>
                </a:lnTo>
                <a:close/>
              </a:path>
            </a:pathLst>
          </a:custGeom>
          <a:blipFill>
            <a:blip r:embed="rId3">
              <a:alphaModFix amt="21999"/>
              <a:extLst>
                <a:ext uri="{96DAC541-7B7A-43D3-8B79-37D633B846F1}">
                  <asvg:svgBlip xmlns:asvg="http://schemas.microsoft.com/office/drawing/2016/SVG/main" xmlns="" r:embed="rId4"/>
                </a:ext>
              </a:extLst>
            </a:blip>
            <a:stretch>
              <a:fillRect/>
            </a:stretch>
          </a:blipFill>
        </p:spPr>
      </p:sp>
      <p:sp>
        <p:nvSpPr>
          <p:cNvPr id="13" name="TextBox 13"/>
          <p:cNvSpPr txBox="1"/>
          <p:nvPr/>
        </p:nvSpPr>
        <p:spPr>
          <a:xfrm>
            <a:off x="1004338" y="4004524"/>
            <a:ext cx="6366182" cy="4616648"/>
          </a:xfrm>
          <a:prstGeom prst="rect">
            <a:avLst/>
          </a:prstGeom>
        </p:spPr>
        <p:txBody>
          <a:bodyPr lIns="0" tIns="0" rIns="0" bIns="0" rtlCol="0" anchor="t">
            <a:spAutoFit/>
          </a:bodyPr>
          <a:lstStyle/>
          <a:p>
            <a:r>
              <a:rPr lang="fr-FR" sz="3000" b="1" dirty="0">
                <a:solidFill>
                  <a:schemeClr val="bg1"/>
                </a:solidFill>
                <a:latin typeface="Tomorrow" panose="020B0604020202020204" charset="0"/>
              </a:rPr>
              <a:t>SJF signifie </a:t>
            </a:r>
            <a:r>
              <a:rPr lang="fr-FR" sz="3000" b="1" dirty="0" err="1">
                <a:solidFill>
                  <a:schemeClr val="bg1"/>
                </a:solidFill>
                <a:latin typeface="Tomorrow" panose="020B0604020202020204" charset="0"/>
              </a:rPr>
              <a:t>Shortest</a:t>
            </a:r>
            <a:r>
              <a:rPr lang="fr-FR" sz="3000" b="1" dirty="0">
                <a:solidFill>
                  <a:schemeClr val="bg1"/>
                </a:solidFill>
                <a:latin typeface="Tomorrow" panose="020B0604020202020204" charset="0"/>
              </a:rPr>
              <a:t> Job First, ou en français le processus le plus court en premier.</a:t>
            </a:r>
            <a:br>
              <a:rPr lang="fr-FR" sz="3000" b="1" dirty="0">
                <a:solidFill>
                  <a:schemeClr val="bg1"/>
                </a:solidFill>
                <a:latin typeface="Tomorrow" panose="020B0604020202020204" charset="0"/>
              </a:rPr>
            </a:br>
            <a:r>
              <a:rPr lang="fr-FR" sz="3000" b="1" dirty="0">
                <a:solidFill>
                  <a:schemeClr val="bg1"/>
                </a:solidFill>
                <a:latin typeface="Tomorrow" panose="020B0604020202020204" charset="0"/>
              </a:rPr>
              <a:t>Cet algorithme choisit toujours le processus qui a la durée d’exécution la plus courte.</a:t>
            </a:r>
            <a:br>
              <a:rPr lang="fr-FR" sz="3000" b="1" dirty="0">
                <a:solidFill>
                  <a:schemeClr val="bg1"/>
                </a:solidFill>
                <a:latin typeface="Tomorrow" panose="020B0604020202020204" charset="0"/>
              </a:rPr>
            </a:br>
            <a:r>
              <a:rPr lang="fr-FR" sz="3000" b="1" dirty="0">
                <a:solidFill>
                  <a:schemeClr val="bg1"/>
                </a:solidFill>
                <a:latin typeface="Tomorrow" panose="020B0604020202020204" charset="0"/>
              </a:rPr>
              <a:t>Il existe en deux versions : non préemptive et préemptive (appelée aussi SRTF : </a:t>
            </a:r>
            <a:r>
              <a:rPr lang="fr-FR" sz="3000" b="1" dirty="0" err="1">
                <a:solidFill>
                  <a:schemeClr val="bg1"/>
                </a:solidFill>
                <a:latin typeface="Tomorrow" panose="020B0604020202020204" charset="0"/>
              </a:rPr>
              <a:t>Shortest</a:t>
            </a:r>
            <a:r>
              <a:rPr lang="fr-FR" sz="3000" b="1" dirty="0">
                <a:solidFill>
                  <a:schemeClr val="bg1"/>
                </a:solidFill>
                <a:latin typeface="Tomorrow" panose="020B0604020202020204" charset="0"/>
              </a:rPr>
              <a:t> </a:t>
            </a:r>
            <a:r>
              <a:rPr lang="fr-FR" sz="3000" b="1" dirty="0" err="1">
                <a:solidFill>
                  <a:schemeClr val="bg1"/>
                </a:solidFill>
                <a:latin typeface="Tomorrow" panose="020B0604020202020204" charset="0"/>
              </a:rPr>
              <a:t>Remaining</a:t>
            </a:r>
            <a:r>
              <a:rPr lang="fr-FR" sz="3000" b="1" dirty="0">
                <a:solidFill>
                  <a:schemeClr val="bg1"/>
                </a:solidFill>
                <a:latin typeface="Tomorrow" panose="020B0604020202020204" charset="0"/>
              </a:rPr>
              <a:t> Time First).</a:t>
            </a:r>
            <a:endParaRPr lang="en-US" sz="3000" b="1" dirty="0">
              <a:solidFill>
                <a:schemeClr val="bg1"/>
              </a:solidFill>
              <a:latin typeface="Tomorrow" panose="020B0604020202020204" charset="0"/>
              <a:ea typeface="HK Grotesk"/>
              <a:cs typeface="HK Grotesk"/>
              <a:sym typeface="HK Grotesk"/>
            </a:endParaRPr>
          </a:p>
        </p:txBody>
      </p:sp>
      <p:sp>
        <p:nvSpPr>
          <p:cNvPr id="14" name="TextBox 14"/>
          <p:cNvSpPr txBox="1"/>
          <p:nvPr/>
        </p:nvSpPr>
        <p:spPr>
          <a:xfrm>
            <a:off x="917795" y="2552032"/>
            <a:ext cx="824361" cy="386003"/>
          </a:xfrm>
          <a:prstGeom prst="rect">
            <a:avLst/>
          </a:prstGeom>
        </p:spPr>
        <p:txBody>
          <a:bodyPr lIns="0" tIns="0" rIns="0" bIns="0" rtlCol="0" anchor="t">
            <a:spAutoFit/>
          </a:bodyPr>
          <a:lstStyle/>
          <a:p>
            <a:pPr algn="ctr">
              <a:lnSpc>
                <a:spcPts val="3318"/>
              </a:lnSpc>
            </a:pPr>
            <a:r>
              <a:rPr lang="en-US" sz="2676" spc="-10" dirty="0" smtClean="0">
                <a:solidFill>
                  <a:srgbClr val="FFFFFF"/>
                </a:solidFill>
                <a:latin typeface="Tomorrow"/>
                <a:ea typeface="Tomorrow"/>
                <a:cs typeface="Tomorrow"/>
                <a:sym typeface="Tomorrow"/>
              </a:rPr>
              <a:t>02</a:t>
            </a:r>
            <a:endParaRPr lang="en-US" sz="2676" spc="-10" dirty="0">
              <a:solidFill>
                <a:srgbClr val="FFFFFF"/>
              </a:solidFill>
              <a:latin typeface="Tomorrow"/>
              <a:ea typeface="Tomorrow"/>
              <a:cs typeface="Tomorrow"/>
              <a:sym typeface="Tomorrow"/>
            </a:endParaRPr>
          </a:p>
        </p:txBody>
      </p:sp>
      <p:sp>
        <p:nvSpPr>
          <p:cNvPr id="15" name="TextBox 15"/>
          <p:cNvSpPr txBox="1"/>
          <p:nvPr/>
        </p:nvSpPr>
        <p:spPr>
          <a:xfrm>
            <a:off x="1918189" y="2575143"/>
            <a:ext cx="4138235" cy="350096"/>
          </a:xfrm>
          <a:prstGeom prst="rect">
            <a:avLst/>
          </a:prstGeom>
        </p:spPr>
        <p:txBody>
          <a:bodyPr lIns="0" tIns="0" rIns="0" bIns="0" rtlCol="0" anchor="t">
            <a:spAutoFit/>
          </a:bodyPr>
          <a:lstStyle/>
          <a:p>
            <a:pPr>
              <a:lnSpc>
                <a:spcPts val="2976"/>
              </a:lnSpc>
            </a:pPr>
            <a:r>
              <a:rPr lang="en-US" sz="2400" b="1" spc="-9" dirty="0" err="1">
                <a:solidFill>
                  <a:srgbClr val="FFFFFF"/>
                </a:solidFill>
                <a:latin typeface="Tomorrow"/>
                <a:ea typeface="Tomorrow"/>
                <a:cs typeface="Tomorrow"/>
                <a:sym typeface="Tomorrow"/>
              </a:rPr>
              <a:t>Définition</a:t>
            </a:r>
            <a:r>
              <a:rPr lang="en-US" sz="2400" b="1" spc="-9" dirty="0">
                <a:solidFill>
                  <a:srgbClr val="FFFFFF"/>
                </a:solidFill>
                <a:latin typeface="Tomorrow"/>
                <a:ea typeface="Tomorrow"/>
                <a:cs typeface="Tomorrow"/>
                <a:sym typeface="Tomorrow"/>
              </a:rPr>
              <a:t> de SJF</a:t>
            </a:r>
            <a:endParaRPr lang="en-US" sz="2400" b="1" spc="-9" dirty="0">
              <a:solidFill>
                <a:srgbClr val="FFFFFF"/>
              </a:solidFill>
              <a:latin typeface="Tomorrow"/>
              <a:ea typeface="Tomorrow"/>
              <a:cs typeface="Tomorrow"/>
              <a:sym typeface="Tomorrow"/>
            </a:endParaRPr>
          </a:p>
        </p:txBody>
      </p:sp>
      <p:sp>
        <p:nvSpPr>
          <p:cNvPr id="34" name="AutoShape 34"/>
          <p:cNvSpPr/>
          <p:nvPr/>
        </p:nvSpPr>
        <p:spPr>
          <a:xfrm>
            <a:off x="11815960" y="8657095"/>
            <a:ext cx="6492240" cy="0"/>
          </a:xfrm>
          <a:prstGeom prst="line">
            <a:avLst/>
          </a:prstGeom>
          <a:ln w="38100" cap="flat">
            <a:solidFill>
              <a:srgbClr val="FFFFFF"/>
            </a:solidFill>
            <a:prstDash val="solid"/>
            <a:headEnd type="none" w="sm" len="sm"/>
            <a:tailEnd type="none" w="sm" len="sm"/>
          </a:ln>
        </p:spPr>
      </p:sp>
    </p:spTree>
    <p:extLst>
      <p:ext uri="{BB962C8B-B14F-4D97-AF65-F5344CB8AC3E}">
        <p14:creationId xmlns:p14="http://schemas.microsoft.com/office/powerpoint/2010/main" val="25933375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93784" y="7294685"/>
            <a:ext cx="9185895" cy="9607926"/>
          </a:xfrm>
          <a:custGeom>
            <a:avLst/>
            <a:gdLst/>
            <a:ahLst/>
            <a:cxnLst/>
            <a:rect l="l" t="t" r="r" b="b"/>
            <a:pathLst>
              <a:path w="9185895" h="9607926">
                <a:moveTo>
                  <a:pt x="0" y="0"/>
                </a:moveTo>
                <a:lnTo>
                  <a:pt x="9185895" y="0"/>
                </a:lnTo>
                <a:lnTo>
                  <a:pt x="9185895" y="9607926"/>
                </a:lnTo>
                <a:lnTo>
                  <a:pt x="0" y="9607926"/>
                </a:lnTo>
                <a:lnTo>
                  <a:pt x="0" y="0"/>
                </a:lnTo>
                <a:close/>
              </a:path>
            </a:pathLst>
          </a:custGeom>
          <a:blipFill>
            <a:blip r:embed="rId2">
              <a:alphaModFix amt="21999"/>
              <a:extLst>
                <a:ext uri="{96DAC541-7B7A-43D3-8B79-37D633B846F1}">
                  <asvg:svgBlip xmlns:asvg="http://schemas.microsoft.com/office/drawing/2016/SVG/main" xmlns="" r:embed="rId3"/>
                </a:ext>
              </a:extLst>
            </a:blip>
            <a:stretch>
              <a:fillRect/>
            </a:stretch>
          </a:blipFill>
        </p:spPr>
      </p:sp>
      <p:grpSp>
        <p:nvGrpSpPr>
          <p:cNvPr id="3" name="Group 3"/>
          <p:cNvGrpSpPr/>
          <p:nvPr/>
        </p:nvGrpSpPr>
        <p:grpSpPr>
          <a:xfrm>
            <a:off x="3335209" y="4000442"/>
            <a:ext cx="3380380" cy="562195"/>
            <a:chOff x="0" y="0"/>
            <a:chExt cx="890306" cy="148068"/>
          </a:xfrm>
        </p:grpSpPr>
        <p:sp>
          <p:nvSpPr>
            <p:cNvPr id="4" name="Freeform 4"/>
            <p:cNvSpPr/>
            <p:nvPr/>
          </p:nvSpPr>
          <p:spPr>
            <a:xfrm>
              <a:off x="0" y="0"/>
              <a:ext cx="890306" cy="148068"/>
            </a:xfrm>
            <a:custGeom>
              <a:avLst/>
              <a:gdLst/>
              <a:ahLst/>
              <a:cxnLst/>
              <a:rect l="l" t="t" r="r" b="b"/>
              <a:pathLst>
                <a:path w="890306" h="148068">
                  <a:moveTo>
                    <a:pt x="11451" y="0"/>
                  </a:moveTo>
                  <a:lnTo>
                    <a:pt x="878855" y="0"/>
                  </a:lnTo>
                  <a:cubicBezTo>
                    <a:pt x="881892" y="0"/>
                    <a:pt x="884804" y="1206"/>
                    <a:pt x="886952" y="3354"/>
                  </a:cubicBezTo>
                  <a:cubicBezTo>
                    <a:pt x="889099" y="5502"/>
                    <a:pt x="890306" y="8414"/>
                    <a:pt x="890306" y="11451"/>
                  </a:cubicBezTo>
                  <a:lnTo>
                    <a:pt x="890306" y="136617"/>
                  </a:lnTo>
                  <a:cubicBezTo>
                    <a:pt x="890306" y="139654"/>
                    <a:pt x="889099" y="142566"/>
                    <a:pt x="886952" y="144714"/>
                  </a:cubicBezTo>
                  <a:cubicBezTo>
                    <a:pt x="884804" y="146861"/>
                    <a:pt x="881892" y="148068"/>
                    <a:pt x="878855" y="148068"/>
                  </a:cubicBezTo>
                  <a:lnTo>
                    <a:pt x="11451" y="148068"/>
                  </a:lnTo>
                  <a:cubicBezTo>
                    <a:pt x="5127" y="148068"/>
                    <a:pt x="0" y="142941"/>
                    <a:pt x="0" y="136617"/>
                  </a:cubicBezTo>
                  <a:lnTo>
                    <a:pt x="0" y="11451"/>
                  </a:lnTo>
                  <a:cubicBezTo>
                    <a:pt x="0" y="5127"/>
                    <a:pt x="5127" y="0"/>
                    <a:pt x="11451" y="0"/>
                  </a:cubicBezTo>
                  <a:close/>
                </a:path>
              </a:pathLst>
            </a:custGeom>
            <a:solidFill>
              <a:srgbClr val="8C52FF"/>
            </a:solidFill>
            <a:ln w="19050" cap="sq">
              <a:solidFill>
                <a:srgbClr val="FFFFFF"/>
              </a:solidFill>
              <a:prstDash val="solid"/>
              <a:miter/>
            </a:ln>
          </p:spPr>
        </p:sp>
        <p:sp>
          <p:nvSpPr>
            <p:cNvPr id="5" name="TextBox 5"/>
            <p:cNvSpPr txBox="1"/>
            <p:nvPr/>
          </p:nvSpPr>
          <p:spPr>
            <a:xfrm>
              <a:off x="0" y="-57150"/>
              <a:ext cx="890306" cy="205218"/>
            </a:xfrm>
            <a:prstGeom prst="rect">
              <a:avLst/>
            </a:prstGeom>
          </p:spPr>
          <p:txBody>
            <a:bodyPr lIns="50800" tIns="50800" rIns="50800" bIns="50800" rtlCol="0" anchor="ctr"/>
            <a:lstStyle/>
            <a:p>
              <a:pPr algn="ctr">
                <a:lnSpc>
                  <a:spcPts val="3711"/>
                </a:lnSpc>
              </a:pPr>
              <a:endParaRPr/>
            </a:p>
          </p:txBody>
        </p:sp>
      </p:grpSp>
      <p:sp>
        <p:nvSpPr>
          <p:cNvPr id="6" name="Freeform 6"/>
          <p:cNvSpPr/>
          <p:nvPr/>
        </p:nvSpPr>
        <p:spPr>
          <a:xfrm rot="-5400000">
            <a:off x="9659815" y="-2662944"/>
            <a:ext cx="9185895" cy="9607926"/>
          </a:xfrm>
          <a:custGeom>
            <a:avLst/>
            <a:gdLst/>
            <a:ahLst/>
            <a:cxnLst/>
            <a:rect l="l" t="t" r="r" b="b"/>
            <a:pathLst>
              <a:path w="9185895" h="9607926">
                <a:moveTo>
                  <a:pt x="0" y="0"/>
                </a:moveTo>
                <a:lnTo>
                  <a:pt x="9185895" y="0"/>
                </a:lnTo>
                <a:lnTo>
                  <a:pt x="9185895" y="9607926"/>
                </a:lnTo>
                <a:lnTo>
                  <a:pt x="0" y="9607926"/>
                </a:lnTo>
                <a:lnTo>
                  <a:pt x="0" y="0"/>
                </a:lnTo>
                <a:close/>
              </a:path>
            </a:pathLst>
          </a:custGeom>
          <a:blipFill>
            <a:blip r:embed="rId2">
              <a:alphaModFix amt="21999"/>
              <a:extLst>
                <a:ext uri="{96DAC541-7B7A-43D3-8B79-37D633B846F1}">
                  <asvg:svgBlip xmlns:asvg="http://schemas.microsoft.com/office/drawing/2016/SVG/main" xmlns="" r:embed="rId3"/>
                </a:ext>
              </a:extLst>
            </a:blip>
            <a:stretch>
              <a:fillRect/>
            </a:stretch>
          </a:blipFill>
        </p:spPr>
      </p:sp>
      <p:grpSp>
        <p:nvGrpSpPr>
          <p:cNvPr id="10" name="Group 10"/>
          <p:cNvGrpSpPr/>
          <p:nvPr/>
        </p:nvGrpSpPr>
        <p:grpSpPr>
          <a:xfrm>
            <a:off x="10212458" y="4026431"/>
            <a:ext cx="3380380" cy="562195"/>
            <a:chOff x="0" y="0"/>
            <a:chExt cx="890306" cy="148068"/>
          </a:xfrm>
        </p:grpSpPr>
        <p:sp>
          <p:nvSpPr>
            <p:cNvPr id="11" name="Freeform 11"/>
            <p:cNvSpPr/>
            <p:nvPr/>
          </p:nvSpPr>
          <p:spPr>
            <a:xfrm>
              <a:off x="0" y="0"/>
              <a:ext cx="890306" cy="148068"/>
            </a:xfrm>
            <a:custGeom>
              <a:avLst/>
              <a:gdLst/>
              <a:ahLst/>
              <a:cxnLst/>
              <a:rect l="l" t="t" r="r" b="b"/>
              <a:pathLst>
                <a:path w="890306" h="148068">
                  <a:moveTo>
                    <a:pt x="11451" y="0"/>
                  </a:moveTo>
                  <a:lnTo>
                    <a:pt x="878855" y="0"/>
                  </a:lnTo>
                  <a:cubicBezTo>
                    <a:pt x="881892" y="0"/>
                    <a:pt x="884804" y="1206"/>
                    <a:pt x="886952" y="3354"/>
                  </a:cubicBezTo>
                  <a:cubicBezTo>
                    <a:pt x="889099" y="5502"/>
                    <a:pt x="890306" y="8414"/>
                    <a:pt x="890306" y="11451"/>
                  </a:cubicBezTo>
                  <a:lnTo>
                    <a:pt x="890306" y="136617"/>
                  </a:lnTo>
                  <a:cubicBezTo>
                    <a:pt x="890306" y="139654"/>
                    <a:pt x="889099" y="142566"/>
                    <a:pt x="886952" y="144714"/>
                  </a:cubicBezTo>
                  <a:cubicBezTo>
                    <a:pt x="884804" y="146861"/>
                    <a:pt x="881892" y="148068"/>
                    <a:pt x="878855" y="148068"/>
                  </a:cubicBezTo>
                  <a:lnTo>
                    <a:pt x="11451" y="148068"/>
                  </a:lnTo>
                  <a:cubicBezTo>
                    <a:pt x="5127" y="148068"/>
                    <a:pt x="0" y="142941"/>
                    <a:pt x="0" y="136617"/>
                  </a:cubicBezTo>
                  <a:lnTo>
                    <a:pt x="0" y="11451"/>
                  </a:lnTo>
                  <a:cubicBezTo>
                    <a:pt x="0" y="5127"/>
                    <a:pt x="5127" y="0"/>
                    <a:pt x="11451" y="0"/>
                  </a:cubicBezTo>
                  <a:close/>
                </a:path>
              </a:pathLst>
            </a:custGeom>
            <a:solidFill>
              <a:srgbClr val="8C52FF"/>
            </a:solidFill>
            <a:ln w="19050" cap="sq">
              <a:solidFill>
                <a:srgbClr val="FFFFFF"/>
              </a:solidFill>
              <a:prstDash val="solid"/>
              <a:miter/>
            </a:ln>
          </p:spPr>
        </p:sp>
        <p:sp>
          <p:nvSpPr>
            <p:cNvPr id="12" name="TextBox 12"/>
            <p:cNvSpPr txBox="1"/>
            <p:nvPr/>
          </p:nvSpPr>
          <p:spPr>
            <a:xfrm>
              <a:off x="0" y="-57150"/>
              <a:ext cx="890306" cy="205218"/>
            </a:xfrm>
            <a:prstGeom prst="rect">
              <a:avLst/>
            </a:prstGeom>
          </p:spPr>
          <p:txBody>
            <a:bodyPr lIns="50800" tIns="50800" rIns="50800" bIns="50800" rtlCol="0" anchor="ctr"/>
            <a:lstStyle/>
            <a:p>
              <a:pPr algn="ctr">
                <a:lnSpc>
                  <a:spcPts val="3711"/>
                </a:lnSpc>
              </a:pPr>
              <a:endParaRPr/>
            </a:p>
          </p:txBody>
        </p:sp>
      </p:grpSp>
      <p:sp>
        <p:nvSpPr>
          <p:cNvPr id="13" name="TextBox 13"/>
          <p:cNvSpPr txBox="1"/>
          <p:nvPr/>
        </p:nvSpPr>
        <p:spPr>
          <a:xfrm>
            <a:off x="3335209" y="4968823"/>
            <a:ext cx="3380380" cy="1815882"/>
          </a:xfrm>
          <a:prstGeom prst="rect">
            <a:avLst/>
          </a:prstGeom>
        </p:spPr>
        <p:txBody>
          <a:bodyPr lIns="0" tIns="0" rIns="0" bIns="0" rtlCol="0" anchor="t">
            <a:spAutoFit/>
          </a:bodyPr>
          <a:lstStyle/>
          <a:p>
            <a:pPr>
              <a:lnSpc>
                <a:spcPts val="2398"/>
              </a:lnSpc>
            </a:pPr>
            <a:r>
              <a:rPr lang="fr-FR" dirty="0">
                <a:solidFill>
                  <a:schemeClr val="bg1"/>
                </a:solidFill>
                <a:latin typeface="Tomorrow" panose="020B0604020202020204" charset="0"/>
              </a:rPr>
              <a:t>Dans la planification non préemptive, une fois le cycle CPU alloué au processus, le processus le maintient jusqu'à ce qu'il atteigne un état d'attente ou se termine.</a:t>
            </a:r>
            <a:endParaRPr lang="en-US" sz="1498" dirty="0">
              <a:solidFill>
                <a:schemeClr val="bg1"/>
              </a:solidFill>
              <a:latin typeface="Tomorrow" panose="020B0604020202020204" charset="0"/>
              <a:ea typeface="HK Grotesk"/>
              <a:cs typeface="HK Grotesk"/>
              <a:sym typeface="HK Grotesk"/>
            </a:endParaRPr>
          </a:p>
        </p:txBody>
      </p:sp>
      <p:sp>
        <p:nvSpPr>
          <p:cNvPr id="15" name="TextBox 15"/>
          <p:cNvSpPr txBox="1"/>
          <p:nvPr/>
        </p:nvSpPr>
        <p:spPr>
          <a:xfrm>
            <a:off x="10221167" y="4939007"/>
            <a:ext cx="3617924" cy="3970318"/>
          </a:xfrm>
          <a:prstGeom prst="rect">
            <a:avLst/>
          </a:prstGeom>
        </p:spPr>
        <p:txBody>
          <a:bodyPr lIns="0" tIns="0" rIns="0" bIns="0" rtlCol="0" anchor="t">
            <a:spAutoFit/>
          </a:bodyPr>
          <a:lstStyle/>
          <a:p>
            <a:pPr>
              <a:lnSpc>
                <a:spcPts val="2398"/>
              </a:lnSpc>
            </a:pPr>
            <a:r>
              <a:rPr lang="fr-FR" dirty="0">
                <a:solidFill>
                  <a:schemeClr val="bg1"/>
                </a:solidFill>
                <a:latin typeface="Tomorrow" panose="020B0604020202020204" charset="0"/>
              </a:rPr>
              <a:t>Dans la planification préemptive SJF, les tâches sont placées dans la file d'attente au fur et à mesure de leur arrivée. Un processus avec le temps de rafale le plus court commence son exécution. Si un processus avec un temps de rafale encore plus court arrive, le processus en cours est supprimé ou exclu de l'exécution, et le travail le plus court se voit attribuer un cycle CPU.</a:t>
            </a:r>
            <a:endParaRPr lang="en-US" dirty="0">
              <a:solidFill>
                <a:schemeClr val="bg1"/>
              </a:solidFill>
              <a:latin typeface="Tomorrow" panose="020B0604020202020204" charset="0"/>
              <a:ea typeface="HK Grotesk"/>
              <a:cs typeface="HK Grotesk"/>
              <a:sym typeface="HK Grotesk"/>
            </a:endParaRPr>
          </a:p>
        </p:txBody>
      </p:sp>
      <p:sp>
        <p:nvSpPr>
          <p:cNvPr id="16" name="TextBox 16"/>
          <p:cNvSpPr txBox="1"/>
          <p:nvPr/>
        </p:nvSpPr>
        <p:spPr>
          <a:xfrm>
            <a:off x="3485951" y="4118396"/>
            <a:ext cx="3078896" cy="350096"/>
          </a:xfrm>
          <a:prstGeom prst="rect">
            <a:avLst/>
          </a:prstGeom>
        </p:spPr>
        <p:txBody>
          <a:bodyPr lIns="0" tIns="0" rIns="0" bIns="0" rtlCol="0" anchor="t">
            <a:spAutoFit/>
          </a:bodyPr>
          <a:lstStyle/>
          <a:p>
            <a:pPr>
              <a:lnSpc>
                <a:spcPts val="2976"/>
              </a:lnSpc>
            </a:pPr>
            <a:r>
              <a:rPr lang="en-US" sz="2400" b="1" dirty="0">
                <a:solidFill>
                  <a:schemeClr val="bg1"/>
                </a:solidFill>
                <a:latin typeface="Tomorrow" panose="020B0604020202020204" charset="0"/>
              </a:rPr>
              <a:t>SJF non </a:t>
            </a:r>
            <a:r>
              <a:rPr lang="en-US" sz="2400" b="1" dirty="0" err="1">
                <a:solidFill>
                  <a:schemeClr val="bg1"/>
                </a:solidFill>
                <a:latin typeface="Tomorrow" panose="020B0604020202020204" charset="0"/>
              </a:rPr>
              <a:t>préemptif</a:t>
            </a:r>
            <a:endParaRPr lang="en-US" sz="2400" b="1" spc="-9" dirty="0">
              <a:solidFill>
                <a:schemeClr val="bg1"/>
              </a:solidFill>
              <a:latin typeface="Tomorrow" panose="020B0604020202020204" charset="0"/>
              <a:ea typeface="Tomorrow"/>
              <a:cs typeface="Tomorrow"/>
              <a:sym typeface="Tomorrow"/>
            </a:endParaRPr>
          </a:p>
        </p:txBody>
      </p:sp>
      <p:sp>
        <p:nvSpPr>
          <p:cNvPr id="18" name="TextBox 18"/>
          <p:cNvSpPr txBox="1"/>
          <p:nvPr/>
        </p:nvSpPr>
        <p:spPr>
          <a:xfrm>
            <a:off x="10363200" y="4118396"/>
            <a:ext cx="3078896" cy="734817"/>
          </a:xfrm>
          <a:prstGeom prst="rect">
            <a:avLst/>
          </a:prstGeom>
        </p:spPr>
        <p:txBody>
          <a:bodyPr lIns="0" tIns="0" rIns="0" bIns="0" rtlCol="0" anchor="t">
            <a:spAutoFit/>
          </a:bodyPr>
          <a:lstStyle/>
          <a:p>
            <a:pPr>
              <a:lnSpc>
                <a:spcPts val="2976"/>
              </a:lnSpc>
            </a:pPr>
            <a:r>
              <a:rPr lang="en-US" sz="2400" b="1" dirty="0">
                <a:solidFill>
                  <a:schemeClr val="bg1"/>
                </a:solidFill>
                <a:latin typeface="Tomorrow" panose="020B0604020202020204" charset="0"/>
              </a:rPr>
              <a:t>SJF </a:t>
            </a:r>
            <a:r>
              <a:rPr lang="en-US" sz="2400" b="1" dirty="0" err="1">
                <a:solidFill>
                  <a:schemeClr val="bg1"/>
                </a:solidFill>
                <a:latin typeface="Tomorrow" panose="020B0604020202020204" charset="0"/>
              </a:rPr>
              <a:t>préemptif</a:t>
            </a:r>
            <a:endParaRPr lang="en-US" sz="2400" b="1" dirty="0">
              <a:solidFill>
                <a:schemeClr val="bg1"/>
              </a:solidFill>
              <a:latin typeface="Tomorrow" panose="020B0604020202020204" charset="0"/>
            </a:endParaRPr>
          </a:p>
          <a:p>
            <a:pPr algn="l">
              <a:lnSpc>
                <a:spcPts val="2976"/>
              </a:lnSpc>
            </a:pPr>
            <a:endParaRPr lang="en-US" sz="2400" spc="-9" dirty="0">
              <a:solidFill>
                <a:srgbClr val="FFFFFF"/>
              </a:solidFill>
              <a:latin typeface="Tomorrow"/>
              <a:ea typeface="Tomorrow"/>
              <a:cs typeface="Tomorrow"/>
              <a:sym typeface="Tomorrow"/>
            </a:endParaRPr>
          </a:p>
        </p:txBody>
      </p:sp>
      <p:sp>
        <p:nvSpPr>
          <p:cNvPr id="19" name="TextBox 19"/>
          <p:cNvSpPr txBox="1"/>
          <p:nvPr/>
        </p:nvSpPr>
        <p:spPr>
          <a:xfrm>
            <a:off x="2151551" y="1604708"/>
            <a:ext cx="13690966" cy="795089"/>
          </a:xfrm>
          <a:prstGeom prst="rect">
            <a:avLst/>
          </a:prstGeom>
        </p:spPr>
        <p:txBody>
          <a:bodyPr lIns="0" tIns="0" rIns="0" bIns="0" rtlCol="0" anchor="t">
            <a:spAutoFit/>
          </a:bodyPr>
          <a:lstStyle/>
          <a:p>
            <a:pPr>
              <a:lnSpc>
                <a:spcPts val="6161"/>
              </a:lnSpc>
            </a:pPr>
            <a:r>
              <a:rPr lang="en-US" sz="5400" b="1" dirty="0">
                <a:solidFill>
                  <a:schemeClr val="bg1"/>
                </a:solidFill>
                <a:latin typeface="Tomorrow" panose="020B0604020202020204" charset="0"/>
              </a:rPr>
              <a:t>Types de </a:t>
            </a:r>
            <a:r>
              <a:rPr lang="fr-FR" sz="5400" b="1" dirty="0" err="1">
                <a:solidFill>
                  <a:schemeClr val="bg1"/>
                </a:solidFill>
                <a:latin typeface="Tomorrow" panose="020B0604020202020204" charset="0"/>
              </a:rPr>
              <a:t>Shortest</a:t>
            </a:r>
            <a:r>
              <a:rPr lang="fr-FR" sz="5400" b="1" dirty="0">
                <a:solidFill>
                  <a:schemeClr val="bg1"/>
                </a:solidFill>
                <a:latin typeface="Tomorrow" panose="020B0604020202020204" charset="0"/>
              </a:rPr>
              <a:t> Job </a:t>
            </a:r>
            <a:r>
              <a:rPr lang="fr-FR" sz="5400" b="1" dirty="0" smtClean="0">
                <a:solidFill>
                  <a:schemeClr val="bg1"/>
                </a:solidFill>
                <a:latin typeface="Tomorrow" panose="020B0604020202020204" charset="0"/>
              </a:rPr>
              <a:t>First </a:t>
            </a:r>
            <a:r>
              <a:rPr lang="fr-FR" sz="5400" b="1" dirty="0" err="1" smtClean="0">
                <a:solidFill>
                  <a:schemeClr val="bg1"/>
                </a:solidFill>
                <a:latin typeface="Tomorrow" panose="020B0604020202020204" charset="0"/>
              </a:rPr>
              <a:t>Algortihm</a:t>
            </a:r>
            <a:r>
              <a:rPr lang="fr-FR" sz="5400" b="1" dirty="0" smtClean="0">
                <a:solidFill>
                  <a:schemeClr val="bg1"/>
                </a:solidFill>
                <a:latin typeface="Tomorrow" panose="020B0604020202020204" charset="0"/>
              </a:rPr>
              <a:t>:</a:t>
            </a:r>
            <a:endParaRPr lang="en-US" sz="4969" b="1" spc="-19" dirty="0">
              <a:solidFill>
                <a:schemeClr val="bg1"/>
              </a:solidFill>
              <a:latin typeface="Tomorrow" panose="020B0604020202020204" charset="0"/>
              <a:ea typeface="Tomorrow"/>
              <a:cs typeface="Tomorrow"/>
              <a:sym typeface="Tomorrow"/>
            </a:endParaRPr>
          </a:p>
        </p:txBody>
      </p:sp>
      <p:sp>
        <p:nvSpPr>
          <p:cNvPr id="20" name="AutoShape 20"/>
          <p:cNvSpPr/>
          <p:nvPr/>
        </p:nvSpPr>
        <p:spPr>
          <a:xfrm>
            <a:off x="1844469" y="2933700"/>
            <a:ext cx="13813984" cy="0"/>
          </a:xfrm>
          <a:prstGeom prst="line">
            <a:avLst/>
          </a:prstGeom>
          <a:ln w="142875" cap="flat">
            <a:solidFill>
              <a:srgbClr val="FFFFFF"/>
            </a:solidFill>
            <a:prstDash val="solid"/>
            <a:headEnd type="none" w="sm" len="sm"/>
            <a:tailEnd type="none" w="sm" len="sm"/>
          </a:ln>
        </p:spPr>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93784" y="7294685"/>
            <a:ext cx="9185895" cy="9607926"/>
          </a:xfrm>
          <a:custGeom>
            <a:avLst/>
            <a:gdLst/>
            <a:ahLst/>
            <a:cxnLst/>
            <a:rect l="l" t="t" r="r" b="b"/>
            <a:pathLst>
              <a:path w="9185895" h="9607926">
                <a:moveTo>
                  <a:pt x="0" y="0"/>
                </a:moveTo>
                <a:lnTo>
                  <a:pt x="9185895" y="0"/>
                </a:lnTo>
                <a:lnTo>
                  <a:pt x="9185895" y="9607926"/>
                </a:lnTo>
                <a:lnTo>
                  <a:pt x="0" y="9607926"/>
                </a:lnTo>
                <a:lnTo>
                  <a:pt x="0" y="0"/>
                </a:lnTo>
                <a:close/>
              </a:path>
            </a:pathLst>
          </a:custGeom>
          <a:blipFill>
            <a:blip r:embed="rId2">
              <a:alphaModFix amt="21999"/>
              <a:extLst>
                <a:ext uri="{96DAC541-7B7A-43D3-8B79-37D633B846F1}">
                  <asvg:svgBlip xmlns:asvg="http://schemas.microsoft.com/office/drawing/2016/SVG/main" xmlns="" r:embed="rId3"/>
                </a:ext>
              </a:extLst>
            </a:blip>
            <a:stretch>
              <a:fillRect/>
            </a:stretch>
          </a:blipFill>
        </p:spPr>
      </p:sp>
      <p:sp>
        <p:nvSpPr>
          <p:cNvPr id="6" name="Freeform 6"/>
          <p:cNvSpPr/>
          <p:nvPr/>
        </p:nvSpPr>
        <p:spPr>
          <a:xfrm rot="-5400000">
            <a:off x="5236414" y="-2801711"/>
            <a:ext cx="9185895" cy="9607926"/>
          </a:xfrm>
          <a:custGeom>
            <a:avLst/>
            <a:gdLst/>
            <a:ahLst/>
            <a:cxnLst/>
            <a:rect l="l" t="t" r="r" b="b"/>
            <a:pathLst>
              <a:path w="9185895" h="9607926">
                <a:moveTo>
                  <a:pt x="0" y="0"/>
                </a:moveTo>
                <a:lnTo>
                  <a:pt x="9185895" y="0"/>
                </a:lnTo>
                <a:lnTo>
                  <a:pt x="9185895" y="9607926"/>
                </a:lnTo>
                <a:lnTo>
                  <a:pt x="0" y="9607926"/>
                </a:lnTo>
                <a:lnTo>
                  <a:pt x="0" y="0"/>
                </a:lnTo>
                <a:close/>
              </a:path>
            </a:pathLst>
          </a:custGeom>
          <a:blipFill>
            <a:blip r:embed="rId2">
              <a:alphaModFix amt="21999"/>
              <a:extLst>
                <a:ext uri="{96DAC541-7B7A-43D3-8B79-37D633B846F1}">
                  <asvg:svgBlip xmlns:asvg="http://schemas.microsoft.com/office/drawing/2016/SVG/main" xmlns="" r:embed="rId3"/>
                </a:ext>
              </a:extLst>
            </a:blip>
            <a:stretch>
              <a:fillRect/>
            </a:stretch>
          </a:blipFill>
        </p:spPr>
      </p:sp>
      <p:sp>
        <p:nvSpPr>
          <p:cNvPr id="19" name="TextBox 19"/>
          <p:cNvSpPr txBox="1"/>
          <p:nvPr/>
        </p:nvSpPr>
        <p:spPr>
          <a:xfrm>
            <a:off x="2010856" y="322855"/>
            <a:ext cx="13690966" cy="795089"/>
          </a:xfrm>
          <a:prstGeom prst="rect">
            <a:avLst/>
          </a:prstGeom>
        </p:spPr>
        <p:txBody>
          <a:bodyPr lIns="0" tIns="0" rIns="0" bIns="0" rtlCol="0" anchor="t">
            <a:spAutoFit/>
          </a:bodyPr>
          <a:lstStyle/>
          <a:p>
            <a:pPr>
              <a:lnSpc>
                <a:spcPts val="6161"/>
              </a:lnSpc>
            </a:pPr>
            <a:r>
              <a:rPr lang="en-US" sz="5400" b="1" dirty="0">
                <a:solidFill>
                  <a:schemeClr val="bg1"/>
                </a:solidFill>
                <a:latin typeface="Tomorrow" panose="020B0604020202020204" charset="0"/>
              </a:rPr>
              <a:t>Types de </a:t>
            </a:r>
            <a:r>
              <a:rPr lang="fr-FR" sz="5400" b="1" dirty="0" err="1">
                <a:solidFill>
                  <a:schemeClr val="bg1"/>
                </a:solidFill>
                <a:latin typeface="Tomorrow" panose="020B0604020202020204" charset="0"/>
              </a:rPr>
              <a:t>Shortest</a:t>
            </a:r>
            <a:r>
              <a:rPr lang="fr-FR" sz="5400" b="1" dirty="0">
                <a:solidFill>
                  <a:schemeClr val="bg1"/>
                </a:solidFill>
                <a:latin typeface="Tomorrow" panose="020B0604020202020204" charset="0"/>
              </a:rPr>
              <a:t> Job </a:t>
            </a:r>
            <a:r>
              <a:rPr lang="fr-FR" sz="5400" b="1" dirty="0" smtClean="0">
                <a:solidFill>
                  <a:schemeClr val="bg1"/>
                </a:solidFill>
                <a:latin typeface="Tomorrow" panose="020B0604020202020204" charset="0"/>
              </a:rPr>
              <a:t>First </a:t>
            </a:r>
            <a:r>
              <a:rPr lang="fr-FR" sz="5400" b="1" dirty="0" err="1" smtClean="0">
                <a:solidFill>
                  <a:schemeClr val="bg1"/>
                </a:solidFill>
                <a:latin typeface="Tomorrow" panose="020B0604020202020204" charset="0"/>
              </a:rPr>
              <a:t>Algortihm</a:t>
            </a:r>
            <a:r>
              <a:rPr lang="fr-FR" sz="5400" b="1" dirty="0" smtClean="0">
                <a:solidFill>
                  <a:schemeClr val="bg1"/>
                </a:solidFill>
                <a:latin typeface="Tomorrow" panose="020B0604020202020204" charset="0"/>
              </a:rPr>
              <a:t>:</a:t>
            </a:r>
            <a:endParaRPr lang="en-US" sz="4969" b="1" spc="-19" dirty="0">
              <a:solidFill>
                <a:schemeClr val="bg1"/>
              </a:solidFill>
              <a:latin typeface="Tomorrow" panose="020B0604020202020204" charset="0"/>
              <a:ea typeface="Tomorrow"/>
              <a:cs typeface="Tomorrow"/>
              <a:sym typeface="Tomorrow"/>
            </a:endParaRPr>
          </a:p>
        </p:txBody>
      </p:sp>
      <p:sp>
        <p:nvSpPr>
          <p:cNvPr id="20" name="AutoShape 20"/>
          <p:cNvSpPr/>
          <p:nvPr/>
        </p:nvSpPr>
        <p:spPr>
          <a:xfrm>
            <a:off x="2010856" y="1562100"/>
            <a:ext cx="13813984" cy="0"/>
          </a:xfrm>
          <a:prstGeom prst="line">
            <a:avLst/>
          </a:prstGeom>
          <a:ln w="142875" cap="flat">
            <a:solidFill>
              <a:srgbClr val="FFFFFF"/>
            </a:solidFill>
            <a:prstDash val="solid"/>
            <a:headEnd type="none" w="sm" len="sm"/>
            <a:tailEnd type="none" w="sm" len="sm"/>
          </a:ln>
        </p:spPr>
      </p:sp>
      <p:sp>
        <p:nvSpPr>
          <p:cNvPr id="17" name="TextBox 19"/>
          <p:cNvSpPr txBox="1"/>
          <p:nvPr/>
        </p:nvSpPr>
        <p:spPr>
          <a:xfrm>
            <a:off x="2010856" y="2174079"/>
            <a:ext cx="8504744" cy="461665"/>
          </a:xfrm>
          <a:prstGeom prst="rect">
            <a:avLst/>
          </a:prstGeom>
        </p:spPr>
        <p:txBody>
          <a:bodyPr wrap="square" lIns="0" tIns="0" rIns="0" bIns="0" rtlCol="0" anchor="t">
            <a:spAutoFit/>
          </a:bodyPr>
          <a:lstStyle/>
          <a:p>
            <a:r>
              <a:rPr lang="fr-FR" sz="3000" b="1" dirty="0" smtClean="0">
                <a:solidFill>
                  <a:schemeClr val="bg1"/>
                </a:solidFill>
              </a:rPr>
              <a:t>Version </a:t>
            </a:r>
            <a:r>
              <a:rPr lang="fr-FR" sz="3000" b="1" dirty="0">
                <a:solidFill>
                  <a:schemeClr val="bg1"/>
                </a:solidFill>
              </a:rPr>
              <a:t>1 : SJF non-préemptif</a:t>
            </a:r>
          </a:p>
        </p:txBody>
      </p:sp>
      <p:sp>
        <p:nvSpPr>
          <p:cNvPr id="7" name="TextBox 6"/>
          <p:cNvSpPr txBox="1"/>
          <p:nvPr/>
        </p:nvSpPr>
        <p:spPr>
          <a:xfrm>
            <a:off x="1905000" y="3437088"/>
            <a:ext cx="5638800" cy="5632311"/>
          </a:xfrm>
          <a:prstGeom prst="rect">
            <a:avLst/>
          </a:prstGeom>
          <a:noFill/>
        </p:spPr>
        <p:txBody>
          <a:bodyPr wrap="square" rtlCol="0">
            <a:spAutoFit/>
          </a:bodyPr>
          <a:lstStyle/>
          <a:p>
            <a:pPr marL="342900" indent="-342900">
              <a:buFontTx/>
              <a:buChar char="-"/>
            </a:pPr>
            <a:r>
              <a:rPr lang="fr-FR" sz="2400" b="1" dirty="0" smtClean="0">
                <a:solidFill>
                  <a:schemeClr val="bg1"/>
                </a:solidFill>
              </a:rPr>
              <a:t>Une </a:t>
            </a:r>
            <a:r>
              <a:rPr lang="fr-FR" sz="2400" b="1" dirty="0">
                <a:solidFill>
                  <a:schemeClr val="bg1"/>
                </a:solidFill>
              </a:rPr>
              <a:t>fois qu’un processus commence, il ne peut pas être interrompu</a:t>
            </a:r>
            <a:r>
              <a:rPr lang="fr-FR" sz="2400" b="1" dirty="0" smtClean="0">
                <a:solidFill>
                  <a:schemeClr val="bg1"/>
                </a:solidFill>
              </a:rPr>
              <a:t>.</a:t>
            </a:r>
          </a:p>
          <a:p>
            <a:pPr marL="342900" indent="-342900">
              <a:buFontTx/>
              <a:buChar char="-"/>
            </a:pPr>
            <a:endParaRPr lang="fr-FR" sz="2400" b="1" dirty="0">
              <a:solidFill>
                <a:schemeClr val="bg1"/>
              </a:solidFill>
            </a:endParaRPr>
          </a:p>
          <a:p>
            <a:pPr marL="342900" indent="-342900">
              <a:buFontTx/>
              <a:buChar char="-"/>
            </a:pPr>
            <a:r>
              <a:rPr lang="fr-FR" sz="2400" b="1" dirty="0" smtClean="0">
                <a:solidFill>
                  <a:schemeClr val="bg1"/>
                </a:solidFill>
              </a:rPr>
              <a:t>L’ordonnanceur </a:t>
            </a:r>
            <a:r>
              <a:rPr lang="fr-FR" sz="2400" b="1" dirty="0">
                <a:solidFill>
                  <a:schemeClr val="bg1"/>
                </a:solidFill>
              </a:rPr>
              <a:t>choisit le processus avec le </a:t>
            </a:r>
            <a:r>
              <a:rPr lang="fr-FR" sz="2400" b="1" dirty="0" err="1">
                <a:solidFill>
                  <a:schemeClr val="bg1"/>
                </a:solidFill>
              </a:rPr>
              <a:t>burst</a:t>
            </a:r>
            <a:r>
              <a:rPr lang="fr-FR" sz="2400" b="1" dirty="0">
                <a:solidFill>
                  <a:schemeClr val="bg1"/>
                </a:solidFill>
              </a:rPr>
              <a:t> time le plus court parmi ceux qui sont déjà arrivés</a:t>
            </a:r>
            <a:r>
              <a:rPr lang="fr-FR" sz="2400" b="1" dirty="0" smtClean="0">
                <a:solidFill>
                  <a:schemeClr val="bg1"/>
                </a:solidFill>
              </a:rPr>
              <a:t>.</a:t>
            </a:r>
          </a:p>
          <a:p>
            <a:pPr marL="342900" indent="-342900">
              <a:buFontTx/>
              <a:buChar char="-"/>
            </a:pPr>
            <a:endParaRPr lang="fr-FR" sz="2400" b="1" dirty="0">
              <a:solidFill>
                <a:schemeClr val="bg1"/>
              </a:solidFill>
            </a:endParaRPr>
          </a:p>
          <a:p>
            <a:pPr marL="342900" indent="-342900">
              <a:buFontTx/>
              <a:buChar char="-"/>
            </a:pPr>
            <a:r>
              <a:rPr lang="fr-FR" sz="2400" b="1" dirty="0" smtClean="0">
                <a:solidFill>
                  <a:schemeClr val="bg1"/>
                </a:solidFill>
              </a:rPr>
              <a:t>Les </a:t>
            </a:r>
            <a:r>
              <a:rPr lang="fr-FR" sz="2400" b="1" dirty="0">
                <a:solidFill>
                  <a:schemeClr val="bg1"/>
                </a:solidFill>
              </a:rPr>
              <a:t>processus qui arrivent plus tard attendent leur tour, même s’ils sont plus </a:t>
            </a:r>
            <a:r>
              <a:rPr lang="fr-FR" sz="2400" b="1" dirty="0" smtClean="0">
                <a:solidFill>
                  <a:schemeClr val="bg1"/>
                </a:solidFill>
              </a:rPr>
              <a:t>courts.</a:t>
            </a:r>
          </a:p>
          <a:p>
            <a:pPr marL="342900" indent="-342900">
              <a:buFontTx/>
              <a:buChar char="-"/>
            </a:pPr>
            <a:endParaRPr lang="fr-FR" sz="2400" b="1" dirty="0" smtClean="0">
              <a:solidFill>
                <a:schemeClr val="bg1"/>
              </a:solidFill>
            </a:endParaRPr>
          </a:p>
          <a:p>
            <a:r>
              <a:rPr lang="fr-FR" sz="2400" b="1" i="1" dirty="0" smtClean="0">
                <a:solidFill>
                  <a:schemeClr val="bg1"/>
                </a:solidFill>
              </a:rPr>
              <a:t>Avantage :</a:t>
            </a:r>
            <a:r>
              <a:rPr lang="fr-FR" sz="2400" b="1" dirty="0" smtClean="0">
                <a:solidFill>
                  <a:schemeClr val="bg1"/>
                </a:solidFill>
              </a:rPr>
              <a:t> Simple à implémenter</a:t>
            </a:r>
            <a:br>
              <a:rPr lang="fr-FR" sz="2400" b="1" dirty="0" smtClean="0">
                <a:solidFill>
                  <a:schemeClr val="bg1"/>
                </a:solidFill>
              </a:rPr>
            </a:br>
            <a:r>
              <a:rPr lang="fr-FR" sz="2400" b="1" i="1" dirty="0" smtClean="0">
                <a:solidFill>
                  <a:schemeClr val="bg1"/>
                </a:solidFill>
              </a:rPr>
              <a:t>Inconvénient :</a:t>
            </a:r>
            <a:r>
              <a:rPr lang="fr-FR" sz="2400" b="1" dirty="0" smtClean="0">
                <a:solidFill>
                  <a:schemeClr val="bg1"/>
                </a:solidFill>
              </a:rPr>
              <a:t> Risque de temps d’attente élevés pour les courts processus arrivés plus tard</a:t>
            </a:r>
            <a:endParaRPr lang="fr-FR" sz="2400" b="1" dirty="0">
              <a:solidFill>
                <a:schemeClr val="bg1"/>
              </a:solidFill>
            </a:endParaRPr>
          </a:p>
        </p:txBody>
      </p:sp>
      <p:sp>
        <p:nvSpPr>
          <p:cNvPr id="22" name="TextBox 19"/>
          <p:cNvSpPr txBox="1"/>
          <p:nvPr/>
        </p:nvSpPr>
        <p:spPr>
          <a:xfrm>
            <a:off x="9601200" y="1968837"/>
            <a:ext cx="8504744" cy="984885"/>
          </a:xfrm>
          <a:prstGeom prst="rect">
            <a:avLst/>
          </a:prstGeom>
        </p:spPr>
        <p:txBody>
          <a:bodyPr wrap="square" lIns="0" tIns="0" rIns="0" bIns="0" rtlCol="0" anchor="t">
            <a:spAutoFit/>
          </a:bodyPr>
          <a:lstStyle/>
          <a:p>
            <a:r>
              <a:rPr lang="en-US" sz="3200" b="1" dirty="0">
                <a:solidFill>
                  <a:schemeClr val="bg1"/>
                </a:solidFill>
              </a:rPr>
              <a:t>Version 2 : SJF </a:t>
            </a:r>
            <a:r>
              <a:rPr lang="en-US" sz="3200" b="1" dirty="0" err="1">
                <a:solidFill>
                  <a:schemeClr val="bg1"/>
                </a:solidFill>
              </a:rPr>
              <a:t>préemptif</a:t>
            </a:r>
            <a:r>
              <a:rPr lang="en-US" sz="3200" b="1" dirty="0">
                <a:solidFill>
                  <a:schemeClr val="bg1"/>
                </a:solidFill>
              </a:rPr>
              <a:t> (</a:t>
            </a:r>
            <a:r>
              <a:rPr lang="en-US" sz="3200" b="1" dirty="0" err="1">
                <a:solidFill>
                  <a:schemeClr val="bg1"/>
                </a:solidFill>
              </a:rPr>
              <a:t>aussi</a:t>
            </a:r>
            <a:r>
              <a:rPr lang="en-US" sz="3200" b="1" dirty="0">
                <a:solidFill>
                  <a:schemeClr val="bg1"/>
                </a:solidFill>
              </a:rPr>
              <a:t> </a:t>
            </a:r>
            <a:r>
              <a:rPr lang="en-US" sz="3200" b="1" dirty="0" err="1">
                <a:solidFill>
                  <a:schemeClr val="bg1"/>
                </a:solidFill>
              </a:rPr>
              <a:t>appelé</a:t>
            </a:r>
            <a:r>
              <a:rPr lang="en-US" sz="3200" b="1" dirty="0">
                <a:solidFill>
                  <a:schemeClr val="bg1"/>
                </a:solidFill>
              </a:rPr>
              <a:t> Shortest Remaining Time First - SRTF)</a:t>
            </a:r>
            <a:endParaRPr lang="fr-FR" sz="3000" b="1" dirty="0">
              <a:solidFill>
                <a:schemeClr val="bg1"/>
              </a:solidFill>
            </a:endParaRPr>
          </a:p>
        </p:txBody>
      </p:sp>
      <p:sp>
        <p:nvSpPr>
          <p:cNvPr id="23" name="TextBox 22"/>
          <p:cNvSpPr txBox="1"/>
          <p:nvPr/>
        </p:nvSpPr>
        <p:spPr>
          <a:xfrm>
            <a:off x="9601200" y="3247723"/>
            <a:ext cx="5638800" cy="6370975"/>
          </a:xfrm>
          <a:prstGeom prst="rect">
            <a:avLst/>
          </a:prstGeom>
          <a:noFill/>
        </p:spPr>
        <p:txBody>
          <a:bodyPr wrap="square" rtlCol="0">
            <a:spAutoFit/>
          </a:bodyPr>
          <a:lstStyle/>
          <a:p>
            <a:pPr marL="342900" indent="-342900">
              <a:buFontTx/>
              <a:buChar char="-"/>
            </a:pPr>
            <a:r>
              <a:rPr lang="fr-FR" sz="2400" b="1" dirty="0">
                <a:solidFill>
                  <a:schemeClr val="bg1"/>
                </a:solidFill>
              </a:rPr>
              <a:t>À chaque instant, le système vérifie s’il y a un nouveau processus avec un temps d’exécution plus court que le processus en cours</a:t>
            </a:r>
            <a:r>
              <a:rPr lang="fr-FR" sz="2400" b="1" dirty="0" smtClean="0">
                <a:solidFill>
                  <a:schemeClr val="bg1"/>
                </a:solidFill>
              </a:rPr>
              <a:t>.</a:t>
            </a:r>
          </a:p>
          <a:p>
            <a:pPr marL="342900" indent="-342900">
              <a:buFontTx/>
              <a:buChar char="-"/>
            </a:pPr>
            <a:endParaRPr lang="fr-FR" sz="2400" b="1" dirty="0">
              <a:solidFill>
                <a:schemeClr val="bg1"/>
              </a:solidFill>
            </a:endParaRPr>
          </a:p>
          <a:p>
            <a:pPr marL="342900" indent="-342900">
              <a:buFontTx/>
              <a:buChar char="-"/>
            </a:pPr>
            <a:r>
              <a:rPr lang="fr-FR" sz="2400" b="1" dirty="0">
                <a:solidFill>
                  <a:schemeClr val="bg1"/>
                </a:solidFill>
              </a:rPr>
              <a:t>Si c’est le cas, le processus actuel est interrompu, et le plus court prend la main</a:t>
            </a:r>
            <a:r>
              <a:rPr lang="fr-FR" sz="2400" b="1" dirty="0" smtClean="0">
                <a:solidFill>
                  <a:schemeClr val="bg1"/>
                </a:solidFill>
              </a:rPr>
              <a:t>.</a:t>
            </a:r>
          </a:p>
          <a:p>
            <a:pPr marL="342900" indent="-342900">
              <a:buFontTx/>
              <a:buChar char="-"/>
            </a:pPr>
            <a:endParaRPr lang="fr-FR" sz="2400" b="1" dirty="0">
              <a:solidFill>
                <a:schemeClr val="bg1"/>
              </a:solidFill>
            </a:endParaRPr>
          </a:p>
          <a:p>
            <a:pPr marL="342900" indent="-342900">
              <a:buFontTx/>
              <a:buChar char="-"/>
            </a:pPr>
            <a:r>
              <a:rPr lang="fr-FR" sz="2400" b="1" dirty="0">
                <a:solidFill>
                  <a:schemeClr val="bg1"/>
                </a:solidFill>
              </a:rPr>
              <a:t>Très réactif et optimisé, mais peut causer de la famine pour les longs processus</a:t>
            </a:r>
            <a:r>
              <a:rPr lang="fr-FR" sz="2400" b="1" dirty="0" smtClean="0">
                <a:solidFill>
                  <a:schemeClr val="bg1"/>
                </a:solidFill>
              </a:rPr>
              <a:t>.</a:t>
            </a:r>
          </a:p>
          <a:p>
            <a:pPr marL="342900" indent="-342900">
              <a:buFontTx/>
              <a:buChar char="-"/>
            </a:pPr>
            <a:endParaRPr lang="fr-FR" sz="2400" b="1" dirty="0" smtClean="0">
              <a:solidFill>
                <a:schemeClr val="bg1"/>
              </a:solidFill>
            </a:endParaRPr>
          </a:p>
          <a:p>
            <a:r>
              <a:rPr lang="fr-FR" sz="2400" b="1" i="1" dirty="0">
                <a:solidFill>
                  <a:schemeClr val="bg1"/>
                </a:solidFill>
              </a:rPr>
              <a:t>Avantage :</a:t>
            </a:r>
            <a:r>
              <a:rPr lang="fr-FR" sz="2400" b="1" dirty="0">
                <a:solidFill>
                  <a:schemeClr val="bg1"/>
                </a:solidFill>
              </a:rPr>
              <a:t> Minimise encore plus le temps d’attente </a:t>
            </a:r>
            <a:r>
              <a:rPr lang="fr-FR" sz="2400" b="1" dirty="0" smtClean="0">
                <a:solidFill>
                  <a:schemeClr val="bg1"/>
                </a:solidFill>
              </a:rPr>
              <a:t>moyen</a:t>
            </a:r>
          </a:p>
          <a:p>
            <a:r>
              <a:rPr lang="fr-FR" sz="2400" b="1" i="1" dirty="0">
                <a:solidFill>
                  <a:schemeClr val="bg1"/>
                </a:solidFill>
              </a:rPr>
              <a:t>Inconvénient :</a:t>
            </a:r>
            <a:r>
              <a:rPr lang="fr-FR" sz="2400" b="1" dirty="0">
                <a:solidFill>
                  <a:schemeClr val="bg1"/>
                </a:solidFill>
              </a:rPr>
              <a:t> Plus complexe à gérer, risque de famine</a:t>
            </a:r>
          </a:p>
        </p:txBody>
      </p:sp>
    </p:spTree>
    <p:extLst>
      <p:ext uri="{BB962C8B-B14F-4D97-AF65-F5344CB8AC3E}">
        <p14:creationId xmlns:p14="http://schemas.microsoft.com/office/powerpoint/2010/main" val="29119334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93784" y="7294685"/>
            <a:ext cx="9185895" cy="9607926"/>
          </a:xfrm>
          <a:custGeom>
            <a:avLst/>
            <a:gdLst/>
            <a:ahLst/>
            <a:cxnLst/>
            <a:rect l="l" t="t" r="r" b="b"/>
            <a:pathLst>
              <a:path w="9185895" h="9607926">
                <a:moveTo>
                  <a:pt x="0" y="0"/>
                </a:moveTo>
                <a:lnTo>
                  <a:pt x="9185895" y="0"/>
                </a:lnTo>
                <a:lnTo>
                  <a:pt x="9185895" y="9607926"/>
                </a:lnTo>
                <a:lnTo>
                  <a:pt x="0" y="9607926"/>
                </a:lnTo>
                <a:lnTo>
                  <a:pt x="0" y="0"/>
                </a:lnTo>
                <a:close/>
              </a:path>
            </a:pathLst>
          </a:custGeom>
          <a:blipFill>
            <a:blip r:embed="rId2">
              <a:alphaModFix amt="21999"/>
              <a:extLst>
                <a:ext uri="{96DAC541-7B7A-43D3-8B79-37D633B846F1}">
                  <asvg:svgBlip xmlns:asvg="http://schemas.microsoft.com/office/drawing/2016/SVG/main" xmlns="" r:embed="rId3"/>
                </a:ext>
              </a:extLst>
            </a:blip>
            <a:stretch>
              <a:fillRect/>
            </a:stretch>
          </a:blipFill>
        </p:spPr>
      </p:sp>
      <p:sp>
        <p:nvSpPr>
          <p:cNvPr id="6" name="Freeform 6"/>
          <p:cNvSpPr/>
          <p:nvPr/>
        </p:nvSpPr>
        <p:spPr>
          <a:xfrm rot="-5400000">
            <a:off x="9659815" y="-2662944"/>
            <a:ext cx="9185895" cy="9607926"/>
          </a:xfrm>
          <a:custGeom>
            <a:avLst/>
            <a:gdLst/>
            <a:ahLst/>
            <a:cxnLst/>
            <a:rect l="l" t="t" r="r" b="b"/>
            <a:pathLst>
              <a:path w="9185895" h="9607926">
                <a:moveTo>
                  <a:pt x="0" y="0"/>
                </a:moveTo>
                <a:lnTo>
                  <a:pt x="9185895" y="0"/>
                </a:lnTo>
                <a:lnTo>
                  <a:pt x="9185895" y="9607926"/>
                </a:lnTo>
                <a:lnTo>
                  <a:pt x="0" y="9607926"/>
                </a:lnTo>
                <a:lnTo>
                  <a:pt x="0" y="0"/>
                </a:lnTo>
                <a:close/>
              </a:path>
            </a:pathLst>
          </a:custGeom>
          <a:blipFill>
            <a:blip r:embed="rId2">
              <a:alphaModFix amt="21999"/>
              <a:extLst>
                <a:ext uri="{96DAC541-7B7A-43D3-8B79-37D633B846F1}">
                  <asvg:svgBlip xmlns:asvg="http://schemas.microsoft.com/office/drawing/2016/SVG/main" xmlns="" r:embed="rId3"/>
                </a:ext>
              </a:extLst>
            </a:blip>
            <a:stretch>
              <a:fillRect/>
            </a:stretch>
          </a:blipFill>
        </p:spPr>
      </p:sp>
      <p:sp>
        <p:nvSpPr>
          <p:cNvPr id="19" name="TextBox 19"/>
          <p:cNvSpPr txBox="1"/>
          <p:nvPr/>
        </p:nvSpPr>
        <p:spPr>
          <a:xfrm>
            <a:off x="1844469" y="496159"/>
            <a:ext cx="13690966" cy="795089"/>
          </a:xfrm>
          <a:prstGeom prst="rect">
            <a:avLst/>
          </a:prstGeom>
        </p:spPr>
        <p:txBody>
          <a:bodyPr lIns="0" tIns="0" rIns="0" bIns="0" rtlCol="0" anchor="t">
            <a:spAutoFit/>
          </a:bodyPr>
          <a:lstStyle/>
          <a:p>
            <a:pPr>
              <a:lnSpc>
                <a:spcPts val="6161"/>
              </a:lnSpc>
            </a:pPr>
            <a:r>
              <a:rPr lang="en-US" sz="5400" b="1" dirty="0" err="1" smtClean="0">
                <a:solidFill>
                  <a:schemeClr val="bg1"/>
                </a:solidFill>
                <a:latin typeface="Tomorrow" panose="020B0604020202020204" charset="0"/>
                <a:sym typeface="Tomorrow"/>
              </a:rPr>
              <a:t>Exemple</a:t>
            </a:r>
            <a:endParaRPr lang="en-US" sz="4969" b="1" spc="-19" dirty="0">
              <a:solidFill>
                <a:schemeClr val="bg1"/>
              </a:solidFill>
              <a:latin typeface="Tomorrow" panose="020B0604020202020204" charset="0"/>
              <a:ea typeface="Tomorrow"/>
              <a:cs typeface="Tomorrow"/>
              <a:sym typeface="Tomorrow"/>
            </a:endParaRPr>
          </a:p>
        </p:txBody>
      </p:sp>
      <p:sp>
        <p:nvSpPr>
          <p:cNvPr id="20" name="AutoShape 20"/>
          <p:cNvSpPr/>
          <p:nvPr/>
        </p:nvSpPr>
        <p:spPr>
          <a:xfrm>
            <a:off x="1844469" y="1714500"/>
            <a:ext cx="13813984" cy="0"/>
          </a:xfrm>
          <a:prstGeom prst="line">
            <a:avLst/>
          </a:prstGeom>
          <a:ln w="142875" cap="flat">
            <a:solidFill>
              <a:srgbClr val="FFFFFF"/>
            </a:solidFill>
            <a:prstDash val="solid"/>
            <a:headEnd type="none" w="sm" len="sm"/>
            <a:tailEnd type="none" w="sm" len="sm"/>
          </a:ln>
        </p:spPr>
      </p:sp>
      <p:sp>
        <p:nvSpPr>
          <p:cNvPr id="7" name="TextBox 6"/>
          <p:cNvSpPr txBox="1"/>
          <p:nvPr/>
        </p:nvSpPr>
        <p:spPr>
          <a:xfrm flipH="1">
            <a:off x="1872309" y="4449467"/>
            <a:ext cx="14861635" cy="861774"/>
          </a:xfrm>
          <a:prstGeom prst="rect">
            <a:avLst/>
          </a:prstGeom>
          <a:noFill/>
        </p:spPr>
        <p:txBody>
          <a:bodyPr wrap="square" rtlCol="0">
            <a:spAutoFit/>
          </a:bodyPr>
          <a:lstStyle/>
          <a:p>
            <a:r>
              <a:rPr lang="fr-FR" sz="2500" b="1" dirty="0">
                <a:solidFill>
                  <a:schemeClr val="bg1"/>
                </a:solidFill>
              </a:rPr>
              <a:t>Maintenant que vous comprenez les deux variantes de SJF, voyons un </a:t>
            </a:r>
            <a:r>
              <a:rPr lang="fr-FR" sz="2500" b="1" dirty="0">
                <a:solidFill>
                  <a:schemeClr val="bg1"/>
                </a:solidFill>
                <a:hlinkClick r:id="rId4"/>
              </a:rPr>
              <a:t>exemple</a:t>
            </a:r>
            <a:r>
              <a:rPr lang="fr-FR" sz="2500" b="1" dirty="0">
                <a:solidFill>
                  <a:schemeClr val="bg1"/>
                </a:solidFill>
              </a:rPr>
              <a:t> interactif pour mieux visualiser leur fonctionnement.</a:t>
            </a:r>
            <a:endParaRPr lang="en-US" sz="2500" b="1" dirty="0">
              <a:solidFill>
                <a:schemeClr val="bg1"/>
              </a:solidFill>
            </a:endParaRPr>
          </a:p>
        </p:txBody>
      </p:sp>
    </p:spTree>
    <p:extLst>
      <p:ext uri="{BB962C8B-B14F-4D97-AF65-F5344CB8AC3E}">
        <p14:creationId xmlns:p14="http://schemas.microsoft.com/office/powerpoint/2010/main" val="42186593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TotalTime>
  <Words>424</Words>
  <Application>Microsoft Office PowerPoint</Application>
  <PresentationFormat>Custom</PresentationFormat>
  <Paragraphs>36</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Tomorrow</vt:lpstr>
      <vt:lpstr>HK Grotesk</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Purple Modern Geometric Technology Keynote Presentation</dc:title>
  <dc:creator>Sami Nasry</dc:creator>
  <cp:lastModifiedBy>Sami Nasry</cp:lastModifiedBy>
  <cp:revision>12</cp:revision>
  <dcterms:created xsi:type="dcterms:W3CDTF">2006-08-16T00:00:00Z</dcterms:created>
  <dcterms:modified xsi:type="dcterms:W3CDTF">2025-05-10T21:52:35Z</dcterms:modified>
  <dc:identifier>DAGnE6d2PKk</dc:identifier>
</cp:coreProperties>
</file>

<file path=docProps/thumbnail.jpeg>
</file>